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559" r:id="rId3"/>
    <p:sldId id="3561" r:id="rId5"/>
    <p:sldId id="3560" r:id="rId6"/>
    <p:sldId id="3549" r:id="rId7"/>
    <p:sldId id="3566" r:id="rId8"/>
    <p:sldId id="3567" r:id="rId9"/>
    <p:sldId id="3568" r:id="rId10"/>
    <p:sldId id="3569" r:id="rId11"/>
    <p:sldId id="3570" r:id="rId12"/>
    <p:sldId id="3582" r:id="rId13"/>
    <p:sldId id="3585" r:id="rId14"/>
    <p:sldId id="3571" r:id="rId15"/>
    <p:sldId id="3572" r:id="rId16"/>
    <p:sldId id="3573" r:id="rId17"/>
    <p:sldId id="3574" r:id="rId18"/>
    <p:sldId id="3575" r:id="rId19"/>
    <p:sldId id="3576" r:id="rId20"/>
    <p:sldId id="3577" r:id="rId21"/>
    <p:sldId id="3578" r:id="rId22"/>
    <p:sldId id="3579" r:id="rId23"/>
    <p:sldId id="3580" r:id="rId24"/>
    <p:sldId id="3583" r:id="rId2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D8D5F"/>
    <a:srgbClr val="058A82"/>
    <a:srgbClr val="E2E000"/>
    <a:srgbClr val="53B129"/>
    <a:srgbClr val="02602E"/>
    <a:srgbClr val="FFC000"/>
    <a:srgbClr val="08B689"/>
    <a:srgbClr val="79B50F"/>
    <a:srgbClr val="09B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404" autoAdjust="0"/>
  </p:normalViewPr>
  <p:slideViewPr>
    <p:cSldViewPr>
      <p:cViewPr varScale="1">
        <p:scale>
          <a:sx n="45" d="100"/>
          <a:sy n="45" d="100"/>
        </p:scale>
        <p:origin x="573" y="24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211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95785" cy="72326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5"/>
          <p:cNvSpPr>
            <a:spLocks noGrp="1"/>
          </p:cNvSpPr>
          <p:nvPr>
            <p:ph type="pic" sz="quarter" idx="11"/>
          </p:nvPr>
        </p:nvSpPr>
        <p:spPr>
          <a:xfrm>
            <a:off x="2120801" y="0"/>
            <a:ext cx="1995785" cy="72326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2"/>
          </p:nvPr>
        </p:nvSpPr>
        <p:spPr>
          <a:xfrm>
            <a:off x="4241601" y="0"/>
            <a:ext cx="1995785" cy="24276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5"/>
          <p:cNvSpPr>
            <a:spLocks noGrp="1"/>
          </p:cNvSpPr>
          <p:nvPr>
            <p:ph type="pic" sz="quarter" idx="13"/>
          </p:nvPr>
        </p:nvSpPr>
        <p:spPr>
          <a:xfrm>
            <a:off x="6362402" y="0"/>
            <a:ext cx="1995785" cy="24276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5"/>
          <p:cNvSpPr>
            <a:spLocks noGrp="1"/>
          </p:cNvSpPr>
          <p:nvPr>
            <p:ph type="pic" sz="quarter" idx="15"/>
          </p:nvPr>
        </p:nvSpPr>
        <p:spPr>
          <a:xfrm>
            <a:off x="4241601" y="4805026"/>
            <a:ext cx="1995785" cy="24276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5"/>
          <p:cNvSpPr>
            <a:spLocks noGrp="1"/>
          </p:cNvSpPr>
          <p:nvPr>
            <p:ph type="pic" sz="quarter" idx="16"/>
          </p:nvPr>
        </p:nvSpPr>
        <p:spPr>
          <a:xfrm>
            <a:off x="6362402" y="4805026"/>
            <a:ext cx="1995785" cy="242762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95" y="0"/>
            <a:ext cx="12857163" cy="7232649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4338" y="-26787"/>
            <a:ext cx="2457119" cy="4676453"/>
          </a:xfrm>
          <a:custGeom>
            <a:avLst/>
            <a:gdLst>
              <a:gd name="connsiteX0" fmla="*/ 0 w 2329841"/>
              <a:gd name="connsiteY0" fmla="*/ 0 h 4434214"/>
              <a:gd name="connsiteX1" fmla="*/ 2329841 w 2329841"/>
              <a:gd name="connsiteY1" fmla="*/ 0 h 4434214"/>
              <a:gd name="connsiteX2" fmla="*/ 2329841 w 2329841"/>
              <a:gd name="connsiteY2" fmla="*/ 4434214 h 4434214"/>
              <a:gd name="connsiteX3" fmla="*/ 0 w 2329841"/>
              <a:gd name="connsiteY3" fmla="*/ 4434214 h 4434214"/>
              <a:gd name="connsiteX4" fmla="*/ 0 w 2329841"/>
              <a:gd name="connsiteY4" fmla="*/ 0 h 4434214"/>
              <a:gd name="connsiteX0-1" fmla="*/ 0 w 2329841"/>
              <a:gd name="connsiteY0-2" fmla="*/ 0 h 4434214"/>
              <a:gd name="connsiteX1-3" fmla="*/ 2329841 w 2329841"/>
              <a:gd name="connsiteY1-4" fmla="*/ 0 h 4434214"/>
              <a:gd name="connsiteX2-5" fmla="*/ 2329841 w 2329841"/>
              <a:gd name="connsiteY2-6" fmla="*/ 2192055 h 4434214"/>
              <a:gd name="connsiteX3-7" fmla="*/ 2329841 w 2329841"/>
              <a:gd name="connsiteY3-8" fmla="*/ 4434214 h 4434214"/>
              <a:gd name="connsiteX4-9" fmla="*/ 0 w 2329841"/>
              <a:gd name="connsiteY4-10" fmla="*/ 4434214 h 4434214"/>
              <a:gd name="connsiteX5" fmla="*/ 0 w 2329841"/>
              <a:gd name="connsiteY5" fmla="*/ 0 h 4434214"/>
              <a:gd name="connsiteX0-11" fmla="*/ 0 w 2329841"/>
              <a:gd name="connsiteY0-12" fmla="*/ 0 h 4434214"/>
              <a:gd name="connsiteX1-13" fmla="*/ 2329841 w 2329841"/>
              <a:gd name="connsiteY1-14" fmla="*/ 0 h 4434214"/>
              <a:gd name="connsiteX2-15" fmla="*/ 2329841 w 2329841"/>
              <a:gd name="connsiteY2-16" fmla="*/ 2192055 h 4434214"/>
              <a:gd name="connsiteX3-17" fmla="*/ 2329841 w 2329841"/>
              <a:gd name="connsiteY3-18" fmla="*/ 3682652 h 4434214"/>
              <a:gd name="connsiteX4-19" fmla="*/ 2329841 w 2329841"/>
              <a:gd name="connsiteY4-20" fmla="*/ 4434214 h 4434214"/>
              <a:gd name="connsiteX5-21" fmla="*/ 0 w 2329841"/>
              <a:gd name="connsiteY5-22" fmla="*/ 4434214 h 4434214"/>
              <a:gd name="connsiteX6" fmla="*/ 0 w 2329841"/>
              <a:gd name="connsiteY6" fmla="*/ 0 h 4434214"/>
              <a:gd name="connsiteX0-23" fmla="*/ 2329841 w 2421281"/>
              <a:gd name="connsiteY0-24" fmla="*/ 3682652 h 4434214"/>
              <a:gd name="connsiteX1-25" fmla="*/ 2329841 w 2421281"/>
              <a:gd name="connsiteY1-26" fmla="*/ 4434214 h 4434214"/>
              <a:gd name="connsiteX2-27" fmla="*/ 0 w 2421281"/>
              <a:gd name="connsiteY2-28" fmla="*/ 4434214 h 4434214"/>
              <a:gd name="connsiteX3-29" fmla="*/ 0 w 2421281"/>
              <a:gd name="connsiteY3-30" fmla="*/ 0 h 4434214"/>
              <a:gd name="connsiteX4-31" fmla="*/ 2329841 w 2421281"/>
              <a:gd name="connsiteY4-32" fmla="*/ 0 h 4434214"/>
              <a:gd name="connsiteX5-33" fmla="*/ 2421281 w 2421281"/>
              <a:gd name="connsiteY5-34" fmla="*/ 2283495 h 4434214"/>
              <a:gd name="connsiteX0-35" fmla="*/ 2329841 w 2333599"/>
              <a:gd name="connsiteY0-36" fmla="*/ 3682652 h 4434214"/>
              <a:gd name="connsiteX1-37" fmla="*/ 2329841 w 2333599"/>
              <a:gd name="connsiteY1-38" fmla="*/ 4434214 h 4434214"/>
              <a:gd name="connsiteX2-39" fmla="*/ 0 w 2333599"/>
              <a:gd name="connsiteY2-40" fmla="*/ 4434214 h 4434214"/>
              <a:gd name="connsiteX3-41" fmla="*/ 0 w 2333599"/>
              <a:gd name="connsiteY3-42" fmla="*/ 0 h 4434214"/>
              <a:gd name="connsiteX4-43" fmla="*/ 2329841 w 2333599"/>
              <a:gd name="connsiteY4-44" fmla="*/ 0 h 4434214"/>
              <a:gd name="connsiteX5-45" fmla="*/ 2333599 w 2333599"/>
              <a:gd name="connsiteY5-46" fmla="*/ 2283495 h 4434214"/>
              <a:gd name="connsiteX0-47" fmla="*/ 2329841 w 2346125"/>
              <a:gd name="connsiteY0-48" fmla="*/ 3682652 h 4434214"/>
              <a:gd name="connsiteX1-49" fmla="*/ 2329841 w 2346125"/>
              <a:gd name="connsiteY1-50" fmla="*/ 4434214 h 4434214"/>
              <a:gd name="connsiteX2-51" fmla="*/ 0 w 2346125"/>
              <a:gd name="connsiteY2-52" fmla="*/ 4434214 h 4434214"/>
              <a:gd name="connsiteX3-53" fmla="*/ 0 w 2346125"/>
              <a:gd name="connsiteY3-54" fmla="*/ 0 h 4434214"/>
              <a:gd name="connsiteX4-55" fmla="*/ 2329841 w 2346125"/>
              <a:gd name="connsiteY4-56" fmla="*/ 0 h 4434214"/>
              <a:gd name="connsiteX5-57" fmla="*/ 2346125 w 2346125"/>
              <a:gd name="connsiteY5-58" fmla="*/ 2245917 h 4434214"/>
              <a:gd name="connsiteX0-59" fmla="*/ 2329841 w 2333599"/>
              <a:gd name="connsiteY0-60" fmla="*/ 3682652 h 4434214"/>
              <a:gd name="connsiteX1-61" fmla="*/ 2329841 w 2333599"/>
              <a:gd name="connsiteY1-62" fmla="*/ 4434214 h 4434214"/>
              <a:gd name="connsiteX2-63" fmla="*/ 0 w 2333599"/>
              <a:gd name="connsiteY2-64" fmla="*/ 4434214 h 4434214"/>
              <a:gd name="connsiteX3-65" fmla="*/ 0 w 2333599"/>
              <a:gd name="connsiteY3-66" fmla="*/ 0 h 4434214"/>
              <a:gd name="connsiteX4-67" fmla="*/ 2329841 w 2333599"/>
              <a:gd name="connsiteY4-68" fmla="*/ 0 h 4434214"/>
              <a:gd name="connsiteX5-69" fmla="*/ 2333599 w 2333599"/>
              <a:gd name="connsiteY5-70" fmla="*/ 2245917 h 4434214"/>
              <a:gd name="connsiteX0-71" fmla="*/ 2329841 w 2343124"/>
              <a:gd name="connsiteY0-72" fmla="*/ 3682652 h 4434214"/>
              <a:gd name="connsiteX1-73" fmla="*/ 2329841 w 2343124"/>
              <a:gd name="connsiteY1-74" fmla="*/ 4434214 h 4434214"/>
              <a:gd name="connsiteX2-75" fmla="*/ 0 w 2343124"/>
              <a:gd name="connsiteY2-76" fmla="*/ 4434214 h 4434214"/>
              <a:gd name="connsiteX3-77" fmla="*/ 0 w 2343124"/>
              <a:gd name="connsiteY3-78" fmla="*/ 0 h 4434214"/>
              <a:gd name="connsiteX4-79" fmla="*/ 2329841 w 2343124"/>
              <a:gd name="connsiteY4-80" fmla="*/ 0 h 4434214"/>
              <a:gd name="connsiteX5-81" fmla="*/ 2343124 w 2343124"/>
              <a:gd name="connsiteY5-82" fmla="*/ 2245917 h 4434214"/>
              <a:gd name="connsiteX0-83" fmla="*/ 2329841 w 2343124"/>
              <a:gd name="connsiteY0-84" fmla="*/ 3682652 h 4434214"/>
              <a:gd name="connsiteX1-85" fmla="*/ 2329841 w 2343124"/>
              <a:gd name="connsiteY1-86" fmla="*/ 4434214 h 4434214"/>
              <a:gd name="connsiteX2-87" fmla="*/ 0 w 2343124"/>
              <a:gd name="connsiteY2-88" fmla="*/ 4434214 h 4434214"/>
              <a:gd name="connsiteX3-89" fmla="*/ 0 w 2343124"/>
              <a:gd name="connsiteY3-90" fmla="*/ 0 h 4434214"/>
              <a:gd name="connsiteX4-91" fmla="*/ 2329841 w 2343124"/>
              <a:gd name="connsiteY4-92" fmla="*/ 0 h 4434214"/>
              <a:gd name="connsiteX5-93" fmla="*/ 2343124 w 2343124"/>
              <a:gd name="connsiteY5-94" fmla="*/ 2245917 h 4434214"/>
              <a:gd name="connsiteX0-95" fmla="*/ 2329841 w 2343124"/>
              <a:gd name="connsiteY0-96" fmla="*/ 3682652 h 4434214"/>
              <a:gd name="connsiteX1-97" fmla="*/ 2329841 w 2343124"/>
              <a:gd name="connsiteY1-98" fmla="*/ 4434214 h 4434214"/>
              <a:gd name="connsiteX2-99" fmla="*/ 0 w 2343124"/>
              <a:gd name="connsiteY2-100" fmla="*/ 4434214 h 4434214"/>
              <a:gd name="connsiteX3-101" fmla="*/ 0 w 2343124"/>
              <a:gd name="connsiteY3-102" fmla="*/ 0 h 4434214"/>
              <a:gd name="connsiteX4-103" fmla="*/ 2329841 w 2343124"/>
              <a:gd name="connsiteY4-104" fmla="*/ 0 h 4434214"/>
              <a:gd name="connsiteX5-105" fmla="*/ 2343124 w 2343124"/>
              <a:gd name="connsiteY5-106" fmla="*/ 2245917 h 4434214"/>
              <a:gd name="connsiteX0-107" fmla="*/ 2329841 w 2347886"/>
              <a:gd name="connsiteY0-108" fmla="*/ 3682652 h 4434214"/>
              <a:gd name="connsiteX1-109" fmla="*/ 2329841 w 2347886"/>
              <a:gd name="connsiteY1-110" fmla="*/ 4434214 h 4434214"/>
              <a:gd name="connsiteX2-111" fmla="*/ 0 w 2347886"/>
              <a:gd name="connsiteY2-112" fmla="*/ 4434214 h 4434214"/>
              <a:gd name="connsiteX3-113" fmla="*/ 0 w 2347886"/>
              <a:gd name="connsiteY3-114" fmla="*/ 0 h 4434214"/>
              <a:gd name="connsiteX4-115" fmla="*/ 2329841 w 2347886"/>
              <a:gd name="connsiteY4-116" fmla="*/ 0 h 4434214"/>
              <a:gd name="connsiteX5-117" fmla="*/ 2347886 w 2347886"/>
              <a:gd name="connsiteY5-118" fmla="*/ 2245917 h 4434214"/>
              <a:gd name="connsiteX0-119" fmla="*/ 2329841 w 2329841"/>
              <a:gd name="connsiteY0-120" fmla="*/ 3682652 h 4434214"/>
              <a:gd name="connsiteX1-121" fmla="*/ 2329841 w 2329841"/>
              <a:gd name="connsiteY1-122" fmla="*/ 4434214 h 4434214"/>
              <a:gd name="connsiteX2-123" fmla="*/ 0 w 2329841"/>
              <a:gd name="connsiteY2-124" fmla="*/ 4434214 h 4434214"/>
              <a:gd name="connsiteX3-125" fmla="*/ 0 w 2329841"/>
              <a:gd name="connsiteY3-126" fmla="*/ 0 h 4434214"/>
              <a:gd name="connsiteX4-127" fmla="*/ 2329841 w 2329841"/>
              <a:gd name="connsiteY4-128" fmla="*/ 0 h 4434214"/>
              <a:gd name="connsiteX5-129" fmla="*/ 2328836 w 2329841"/>
              <a:gd name="connsiteY5-130" fmla="*/ 2245917 h 44342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329841" h="4434214">
                <a:moveTo>
                  <a:pt x="2329841" y="3682652"/>
                </a:moveTo>
                <a:lnTo>
                  <a:pt x="2329841" y="4434214"/>
                </a:lnTo>
                <a:lnTo>
                  <a:pt x="0" y="4434214"/>
                </a:lnTo>
                <a:lnTo>
                  <a:pt x="0" y="0"/>
                </a:lnTo>
                <a:lnTo>
                  <a:pt x="2329841" y="0"/>
                </a:lnTo>
                <a:cubicBezTo>
                  <a:pt x="2329841" y="730685"/>
                  <a:pt x="2328836" y="2245917"/>
                  <a:pt x="2328836" y="2245917"/>
                </a:cubicBezTo>
              </a:path>
            </a:pathLst>
          </a:custGeom>
          <a:noFill/>
          <a:ln w="38100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97246" y="2523497"/>
            <a:ext cx="1512854" cy="87323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effectLst>
            <a:outerShdw blurRad="127000" dist="762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40" spc="316" dirty="0">
              <a:solidFill>
                <a:schemeClr val="bg1"/>
              </a:solidFill>
              <a:latin typeface="Impact" panose="020B0806030902050204" pitchFamily="34" charset="0"/>
              <a:cs typeface="Mongolian Baiti" panose="03000500000000000000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7720" y="4353258"/>
            <a:ext cx="873233" cy="873233"/>
          </a:xfrm>
          <a:prstGeom prst="rect">
            <a:avLst/>
          </a:prstGeom>
          <a:solidFill>
            <a:srgbClr val="0070C0">
              <a:alpha val="90000"/>
            </a:srgbClr>
          </a:solidFill>
          <a:ln>
            <a:noFill/>
          </a:ln>
          <a:effectLst>
            <a:outerShdw blurRad="127000" dist="762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40" b="1" spc="316" dirty="0">
              <a:solidFill>
                <a:schemeClr val="bg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6697" y="5267067"/>
            <a:ext cx="344933" cy="344933"/>
          </a:xfrm>
          <a:prstGeom prst="rect">
            <a:avLst/>
          </a:prstGeom>
          <a:solidFill>
            <a:srgbClr val="00B0F0">
              <a:alpha val="90000"/>
            </a:srgbClr>
          </a:solidFill>
          <a:ln>
            <a:noFill/>
          </a:ln>
          <a:effectLst>
            <a:outerShdw blurRad="127000" dist="762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40" b="1" spc="316" dirty="0">
              <a:solidFill>
                <a:schemeClr val="bg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8873" y="2420633"/>
            <a:ext cx="10201003" cy="959048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spc="31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沙沙 自助 入住系统产品说明书</a:t>
            </a:r>
            <a:endParaRPr lang="zh-CN" altLang="en-US" sz="5400" b="1" spc="316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404737" y="3463017"/>
            <a:ext cx="48762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spc="31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江苏沙沙旅行网络科技有限公司</a:t>
            </a:r>
            <a:endParaRPr lang="zh-CN" altLang="en-US" sz="2400" b="1" spc="316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 descr="ppt1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9" t="29267" r="31143" b="35962"/>
          <a:stretch>
            <a:fillRect/>
          </a:stretch>
        </p:blipFill>
        <p:spPr>
          <a:xfrm>
            <a:off x="1531539" y="1187625"/>
            <a:ext cx="1930137" cy="1278531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7"/>
          <p:cNvSpPr txBox="1"/>
          <p:nvPr/>
        </p:nvSpPr>
        <p:spPr>
          <a:xfrm>
            <a:off x="1244799" y="370723"/>
            <a:ext cx="4633467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应用领域与使用对象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23816" y="304455"/>
            <a:ext cx="1567911" cy="10506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03135" y="240445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 b="12535"/>
          <a:stretch>
            <a:fillRect/>
          </a:stretch>
        </p:blipFill>
        <p:spPr>
          <a:xfrm>
            <a:off x="-1936" y="0"/>
            <a:ext cx="12860685" cy="723413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-194"/>
            <a:ext cx="12858750" cy="7232844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37"/>
          <p:cNvSpPr txBox="1"/>
          <p:nvPr/>
        </p:nvSpPr>
        <p:spPr>
          <a:xfrm>
            <a:off x="1316807" y="523123"/>
            <a:ext cx="4377055" cy="587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自助入住机用户操作区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图片 20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176216" y="456855"/>
            <a:ext cx="1567911" cy="105066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55535" y="392845"/>
            <a:ext cx="1092005" cy="822131"/>
            <a:chOff x="-1347489" y="1355115"/>
            <a:chExt cx="1092005" cy="822131"/>
          </a:xfrm>
        </p:grpSpPr>
        <p:sp>
          <p:nvSpPr>
            <p:cNvPr id="23" name="菱形 22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 descr="自助机右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299" y="1873475"/>
            <a:ext cx="5782151" cy="4337209"/>
          </a:xfrm>
          <a:prstGeom prst="rect">
            <a:avLst/>
          </a:prstGeom>
          <a:effectLst>
            <a:outerShdw blurRad="152400" dist="215900" dir="3600000" algn="ctr" rotWithShape="0">
              <a:schemeClr val="tx1">
                <a:alpha val="85000"/>
              </a:schemeClr>
            </a:outerShdw>
          </a:effectLst>
        </p:spPr>
      </p:pic>
      <p:pic>
        <p:nvPicPr>
          <p:cNvPr id="34" name="图片 33" descr="性能02电容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333" y="1807276"/>
            <a:ext cx="800100" cy="800100"/>
          </a:xfrm>
          <a:prstGeom prst="rect">
            <a:avLst/>
          </a:prstGeom>
        </p:spPr>
      </p:pic>
      <p:pic>
        <p:nvPicPr>
          <p:cNvPr id="35" name="图片 34" descr="性能03身份证读卡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649" y="3040287"/>
            <a:ext cx="800100" cy="800100"/>
          </a:xfrm>
          <a:prstGeom prst="rect">
            <a:avLst/>
          </a:prstGeom>
        </p:spPr>
      </p:pic>
      <p:pic>
        <p:nvPicPr>
          <p:cNvPr id="37" name="图片 36" descr="性能04发卡器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968" y="5102926"/>
            <a:ext cx="800100" cy="800100"/>
          </a:xfrm>
          <a:prstGeom prst="rect">
            <a:avLst/>
          </a:prstGeom>
        </p:spPr>
      </p:pic>
      <p:pic>
        <p:nvPicPr>
          <p:cNvPr id="38" name="图片 37" descr="性能05二维码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596" y="4067082"/>
            <a:ext cx="800100" cy="800100"/>
          </a:xfrm>
          <a:prstGeom prst="rect">
            <a:avLst/>
          </a:prstGeom>
        </p:spPr>
      </p:pic>
      <p:pic>
        <p:nvPicPr>
          <p:cNvPr id="39" name="图片 38" descr="性能11人脸识别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875" y="1622967"/>
            <a:ext cx="800100" cy="800100"/>
          </a:xfrm>
          <a:prstGeom prst="rect">
            <a:avLst/>
          </a:prstGeom>
        </p:spPr>
      </p:pic>
      <p:pic>
        <p:nvPicPr>
          <p:cNvPr id="40" name="图片 39" descr="性能12NF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2880" y="3981833"/>
            <a:ext cx="800100" cy="800100"/>
          </a:xfrm>
          <a:prstGeom prst="rect">
            <a:avLst/>
          </a:prstGeom>
        </p:spPr>
      </p:pic>
      <p:pic>
        <p:nvPicPr>
          <p:cNvPr id="41" name="图片 40" descr="性能13打印凭条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8279" y="5307237"/>
            <a:ext cx="800100" cy="80010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163365" y="2543082"/>
            <a:ext cx="1078706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思源黑体 CN ExtraLight" charset="0"/>
                <a:ea typeface="思源黑体 CN ExtraLight" charset="0"/>
              </a:rPr>
              <a:t>电容触摸屏</a:t>
            </a:r>
            <a:endParaRPr lang="zh-CN" altLang="en-US" sz="1050">
              <a:solidFill>
                <a:schemeClr val="bg1"/>
              </a:solidFill>
              <a:latin typeface="思源黑体 CN ExtraLight" charset="0"/>
              <a:ea typeface="思源黑体 CN ExtraLight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73943" y="3717991"/>
            <a:ext cx="1427798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思源黑体 CN ExtraLight" charset="0"/>
                <a:ea typeface="思源黑体 CN ExtraLight" charset="0"/>
              </a:rPr>
              <a:t>集成身份证读卡器</a:t>
            </a:r>
            <a:endParaRPr lang="zh-CN" altLang="en-US" sz="1050">
              <a:solidFill>
                <a:schemeClr val="bg1"/>
              </a:solidFill>
              <a:latin typeface="思源黑体 CN ExtraLight" charset="0"/>
              <a:ea typeface="思源黑体 CN ExtraLight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801415" y="4950526"/>
            <a:ext cx="1427798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思源黑体 CN ExtraLight" charset="0"/>
                <a:ea typeface="思源黑体 CN ExtraLight" charset="0"/>
              </a:rPr>
              <a:t>二维码扫描仪</a:t>
            </a:r>
            <a:endParaRPr lang="zh-CN" altLang="en-US" sz="1050">
              <a:solidFill>
                <a:schemeClr val="bg1"/>
              </a:solidFill>
              <a:latin typeface="思源黑体 CN ExtraLight" charset="0"/>
              <a:ea typeface="思源黑体 CN ExtraLight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034903" y="6090192"/>
            <a:ext cx="1427798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思源黑体 CN ExtraLight" charset="0"/>
                <a:ea typeface="思源黑体 CN ExtraLight" charset="0"/>
              </a:rPr>
              <a:t>打印凭条</a:t>
            </a:r>
            <a:endParaRPr lang="zh-CN" altLang="zh-CN" sz="1050">
              <a:solidFill>
                <a:schemeClr val="bg1"/>
              </a:solidFill>
              <a:latin typeface="思源黑体 CN ExtraLight" charset="0"/>
              <a:ea typeface="思源黑体 CN ExtraLight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409033" y="4574765"/>
            <a:ext cx="1427798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思源黑体 CN ExtraLight" charset="0"/>
                <a:ea typeface="思源黑体 CN ExtraLight" charset="0"/>
              </a:rPr>
              <a:t>NFC</a:t>
            </a:r>
            <a:endParaRPr lang="en-US" altLang="zh-CN" sz="1050">
              <a:solidFill>
                <a:schemeClr val="bg1"/>
              </a:solidFill>
              <a:latin typeface="思源黑体 CN ExtraLight" charset="0"/>
              <a:ea typeface="思源黑体 CN ExtraLight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06075" y="5917313"/>
            <a:ext cx="1427798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思源黑体 CN ExtraLight" charset="0"/>
                <a:ea typeface="思源黑体 CN ExtraLight" charset="0"/>
              </a:rPr>
              <a:t>独家集成循环发卡器</a:t>
            </a:r>
            <a:endParaRPr lang="zh-CN" altLang="zh-CN" sz="1050">
              <a:solidFill>
                <a:schemeClr val="bg1"/>
              </a:solidFill>
              <a:latin typeface="思源黑体 CN ExtraLight" charset="0"/>
              <a:ea typeface="思源黑体 CN ExtraLight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095660" y="2424496"/>
            <a:ext cx="1131094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>
                <a:solidFill>
                  <a:schemeClr val="bg1"/>
                </a:solidFill>
                <a:latin typeface="思源黑体 CN ExtraLight" charset="0"/>
                <a:ea typeface="思源黑体 CN ExtraLight" charset="0"/>
              </a:rPr>
              <a:t>人脸识别</a:t>
            </a:r>
            <a:endParaRPr lang="zh-CN" altLang="en-US" sz="1050">
              <a:solidFill>
                <a:schemeClr val="bg1"/>
              </a:solidFill>
              <a:latin typeface="思源黑体 CN ExtraLight" charset="0"/>
              <a:ea typeface="思源黑体 CN ExtraLight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V="1">
            <a:off x="5860970" y="2177322"/>
            <a:ext cx="0" cy="4857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3155870" y="2169702"/>
            <a:ext cx="2705100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22306" y="3467960"/>
            <a:ext cx="0" cy="559594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4207430" y="3468912"/>
            <a:ext cx="900589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3040141" y="4403791"/>
            <a:ext cx="2778443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4891325" y="4802888"/>
            <a:ext cx="0" cy="978218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4230290" y="5783011"/>
            <a:ext cx="658654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666785" y="1974916"/>
            <a:ext cx="0" cy="4857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6659165" y="1967296"/>
            <a:ext cx="2479358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6811565" y="4375692"/>
            <a:ext cx="2778443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820138" y="4172333"/>
            <a:ext cx="0" cy="209074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610588" y="5086733"/>
            <a:ext cx="0" cy="498634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6594871" y="5588225"/>
            <a:ext cx="2166461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5804773" y="2593565"/>
            <a:ext cx="116205" cy="116205"/>
            <a:chOff x="9485" y="387"/>
            <a:chExt cx="244" cy="244"/>
          </a:xfrm>
        </p:grpSpPr>
        <p:sp>
          <p:nvSpPr>
            <p:cNvPr id="64" name="椭圆 63"/>
            <p:cNvSpPr/>
            <p:nvPr/>
          </p:nvSpPr>
          <p:spPr>
            <a:xfrm>
              <a:off x="9547" y="449"/>
              <a:ext cx="120" cy="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65" name="椭圆 64"/>
            <p:cNvSpPr/>
            <p:nvPr/>
          </p:nvSpPr>
          <p:spPr>
            <a:xfrm>
              <a:off x="9485" y="387"/>
              <a:ext cx="244" cy="244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617731" y="2406398"/>
            <a:ext cx="116205" cy="116205"/>
            <a:chOff x="9485" y="387"/>
            <a:chExt cx="244" cy="244"/>
          </a:xfrm>
        </p:grpSpPr>
        <p:sp>
          <p:nvSpPr>
            <p:cNvPr id="67" name="椭圆 66"/>
            <p:cNvSpPr/>
            <p:nvPr/>
          </p:nvSpPr>
          <p:spPr>
            <a:xfrm>
              <a:off x="9547" y="449"/>
              <a:ext cx="120" cy="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68" name="椭圆 67"/>
            <p:cNvSpPr/>
            <p:nvPr/>
          </p:nvSpPr>
          <p:spPr>
            <a:xfrm>
              <a:off x="9485" y="387"/>
              <a:ext cx="244" cy="244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169705" y="3299367"/>
            <a:ext cx="116205" cy="116205"/>
            <a:chOff x="9485" y="387"/>
            <a:chExt cx="244" cy="244"/>
          </a:xfrm>
        </p:grpSpPr>
        <p:sp>
          <p:nvSpPr>
            <p:cNvPr id="70" name="椭圆 69"/>
            <p:cNvSpPr/>
            <p:nvPr/>
          </p:nvSpPr>
          <p:spPr>
            <a:xfrm>
              <a:off x="9547" y="449"/>
              <a:ext cx="120" cy="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71" name="椭圆 70"/>
            <p:cNvSpPr/>
            <p:nvPr/>
          </p:nvSpPr>
          <p:spPr>
            <a:xfrm>
              <a:off x="9485" y="387"/>
              <a:ext cx="244" cy="244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067538" y="3974690"/>
            <a:ext cx="116205" cy="116205"/>
            <a:chOff x="9485" y="387"/>
            <a:chExt cx="244" cy="244"/>
          </a:xfrm>
        </p:grpSpPr>
        <p:sp>
          <p:nvSpPr>
            <p:cNvPr id="73" name="椭圆 72"/>
            <p:cNvSpPr/>
            <p:nvPr/>
          </p:nvSpPr>
          <p:spPr>
            <a:xfrm>
              <a:off x="9547" y="449"/>
              <a:ext cx="120" cy="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74" name="椭圆 73"/>
            <p:cNvSpPr/>
            <p:nvPr/>
          </p:nvSpPr>
          <p:spPr>
            <a:xfrm>
              <a:off x="9485" y="387"/>
              <a:ext cx="244" cy="244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765369" y="4120422"/>
            <a:ext cx="116205" cy="116205"/>
            <a:chOff x="9485" y="387"/>
            <a:chExt cx="244" cy="244"/>
          </a:xfrm>
        </p:grpSpPr>
        <p:sp>
          <p:nvSpPr>
            <p:cNvPr id="76" name="椭圆 75"/>
            <p:cNvSpPr/>
            <p:nvPr/>
          </p:nvSpPr>
          <p:spPr>
            <a:xfrm>
              <a:off x="9547" y="449"/>
              <a:ext cx="120" cy="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77" name="椭圆 76"/>
            <p:cNvSpPr/>
            <p:nvPr/>
          </p:nvSpPr>
          <p:spPr>
            <a:xfrm>
              <a:off x="9485" y="387"/>
              <a:ext cx="244" cy="244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750956" y="4331877"/>
            <a:ext cx="116205" cy="116205"/>
            <a:chOff x="9485" y="387"/>
            <a:chExt cx="244" cy="244"/>
          </a:xfrm>
        </p:grpSpPr>
        <p:sp>
          <p:nvSpPr>
            <p:cNvPr id="79" name="椭圆 78"/>
            <p:cNvSpPr/>
            <p:nvPr/>
          </p:nvSpPr>
          <p:spPr>
            <a:xfrm>
              <a:off x="9547" y="449"/>
              <a:ext cx="120" cy="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80" name="椭圆 79"/>
            <p:cNvSpPr/>
            <p:nvPr/>
          </p:nvSpPr>
          <p:spPr>
            <a:xfrm>
              <a:off x="9485" y="387"/>
              <a:ext cx="244" cy="244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837985" y="4768122"/>
            <a:ext cx="116205" cy="116205"/>
            <a:chOff x="9485" y="387"/>
            <a:chExt cx="244" cy="244"/>
          </a:xfrm>
        </p:grpSpPr>
        <p:sp>
          <p:nvSpPr>
            <p:cNvPr id="82" name="椭圆 81"/>
            <p:cNvSpPr/>
            <p:nvPr/>
          </p:nvSpPr>
          <p:spPr>
            <a:xfrm>
              <a:off x="9547" y="449"/>
              <a:ext cx="120" cy="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83" name="椭圆 82"/>
            <p:cNvSpPr/>
            <p:nvPr/>
          </p:nvSpPr>
          <p:spPr>
            <a:xfrm>
              <a:off x="9485" y="387"/>
              <a:ext cx="244" cy="244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557724" y="5015772"/>
            <a:ext cx="116205" cy="116205"/>
            <a:chOff x="9485" y="387"/>
            <a:chExt cx="244" cy="244"/>
          </a:xfrm>
        </p:grpSpPr>
        <p:sp>
          <p:nvSpPr>
            <p:cNvPr id="85" name="椭圆 84"/>
            <p:cNvSpPr/>
            <p:nvPr/>
          </p:nvSpPr>
          <p:spPr>
            <a:xfrm>
              <a:off x="9547" y="449"/>
              <a:ext cx="120" cy="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86" name="椭圆 85"/>
            <p:cNvSpPr/>
            <p:nvPr/>
          </p:nvSpPr>
          <p:spPr>
            <a:xfrm>
              <a:off x="9485" y="387"/>
              <a:ext cx="244" cy="244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5067855" y="6090192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台式自助入住机</a:t>
            </a:r>
            <a:endParaRPr lang="zh-CN" altLang="zh-CN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7"/>
          <p:cNvSpPr txBox="1"/>
          <p:nvPr/>
        </p:nvSpPr>
        <p:spPr>
          <a:xfrm>
            <a:off x="1244799" y="370723"/>
            <a:ext cx="4633467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应用领域与使用对象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23816" y="304455"/>
            <a:ext cx="1567911" cy="10506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03135" y="240445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 b="12535"/>
          <a:stretch>
            <a:fillRect/>
          </a:stretch>
        </p:blipFill>
        <p:spPr>
          <a:xfrm>
            <a:off x="-1936" y="0"/>
            <a:ext cx="12860685" cy="723413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291"/>
            <a:ext cx="12858750" cy="7232844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37"/>
          <p:cNvSpPr txBox="1"/>
          <p:nvPr/>
        </p:nvSpPr>
        <p:spPr>
          <a:xfrm>
            <a:off x="1316807" y="523123"/>
            <a:ext cx="2368423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单一认证机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图片 20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176216" y="456855"/>
            <a:ext cx="1567911" cy="105066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55535" y="392845"/>
            <a:ext cx="1092005" cy="822131"/>
            <a:chOff x="-1347489" y="1355115"/>
            <a:chExt cx="1092005" cy="822131"/>
          </a:xfrm>
        </p:grpSpPr>
        <p:sp>
          <p:nvSpPr>
            <p:cNvPr id="23" name="菱形 22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4"/>
          <p:cNvSpPr txBox="1"/>
          <p:nvPr/>
        </p:nvSpPr>
        <p:spPr>
          <a:xfrm>
            <a:off x="8892879" y="4177678"/>
            <a:ext cx="3249819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快速验证、精确度高</a:t>
            </a:r>
            <a:endParaRPr lang="zh-CN" altLang="en-US" sz="2400" spc="3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89" name="文本框 4"/>
          <p:cNvSpPr txBox="1"/>
          <p:nvPr/>
        </p:nvSpPr>
        <p:spPr>
          <a:xfrm>
            <a:off x="9234221" y="2066898"/>
            <a:ext cx="194199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人证合一</a:t>
            </a:r>
            <a:endParaRPr lang="zh-CN" altLang="en-US" sz="2400" spc="3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90" name="文本框 4"/>
          <p:cNvSpPr txBox="1"/>
          <p:nvPr/>
        </p:nvSpPr>
        <p:spPr>
          <a:xfrm>
            <a:off x="8892879" y="3458514"/>
            <a:ext cx="306729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公安数据平台对接</a:t>
            </a:r>
            <a:endParaRPr lang="zh-CN" altLang="en-US" sz="2400" spc="3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91" name="文本框 4"/>
          <p:cNvSpPr txBox="1"/>
          <p:nvPr/>
        </p:nvSpPr>
        <p:spPr>
          <a:xfrm>
            <a:off x="9340623" y="2687975"/>
            <a:ext cx="185632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实名制核验</a:t>
            </a:r>
            <a:endParaRPr lang="zh-CN" altLang="en-US" sz="2400" spc="3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9" y="1253075"/>
            <a:ext cx="1987055" cy="2346031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20" y="1539911"/>
            <a:ext cx="2066925" cy="2281238"/>
          </a:xfrm>
          <a:prstGeom prst="rect">
            <a:avLst/>
          </a:prstGeom>
        </p:spPr>
      </p:pic>
      <p:pic>
        <p:nvPicPr>
          <p:cNvPr id="97" name="图片 96" descr="访客机标准照透明底色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0104" y="4157678"/>
            <a:ext cx="2306477" cy="2244095"/>
          </a:xfrm>
          <a:prstGeom prst="rect">
            <a:avLst/>
          </a:prstGeom>
        </p:spPr>
      </p:pic>
      <p:pic>
        <p:nvPicPr>
          <p:cNvPr id="25" name="图片 24" descr="untitled.61"/>
          <p:cNvPicPr/>
          <p:nvPr/>
        </p:nvPicPr>
        <p:blipFill>
          <a:blip r:embed="rId6"/>
          <a:stretch>
            <a:fillRect/>
          </a:stretch>
        </p:blipFill>
        <p:spPr>
          <a:xfrm>
            <a:off x="308695" y="4630548"/>
            <a:ext cx="3048000" cy="2355215"/>
          </a:xfrm>
          <a:prstGeom prst="rect">
            <a:avLst/>
          </a:prstGeom>
        </p:spPr>
      </p:pic>
      <p:pic>
        <p:nvPicPr>
          <p:cNvPr id="26" name="图片 25" descr="untitled.60"/>
          <p:cNvPicPr/>
          <p:nvPr/>
        </p:nvPicPr>
        <p:blipFill>
          <a:blip r:embed="rId7"/>
          <a:stretch>
            <a:fillRect/>
          </a:stretch>
        </p:blipFill>
        <p:spPr>
          <a:xfrm>
            <a:off x="4197127" y="4616260"/>
            <a:ext cx="3095625" cy="23837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088" y="1522489"/>
            <a:ext cx="1601522" cy="2096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99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74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5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6353" y="5124947"/>
            <a:ext cx="12875103" cy="723626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91272" y="324464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37"/>
          <p:cNvSpPr txBox="1"/>
          <p:nvPr/>
        </p:nvSpPr>
        <p:spPr>
          <a:xfrm>
            <a:off x="1229427" y="447973"/>
            <a:ext cx="1760886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2.4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3037" y="5240538"/>
            <a:ext cx="1175267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自助入住系统对接了</a:t>
            </a:r>
            <a:r>
              <a:rPr lang="en-US" altLang="zh-CN" sz="2000" b="1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pms</a:t>
            </a: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的接口，都会有一定的卡顿现象，一旦网络不顺畅，将导致自助入住无法进行。</a:t>
            </a:r>
            <a:endParaRPr lang="zh-CN" altLang="en-US" sz="16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3231" y="2015124"/>
            <a:ext cx="7725519" cy="2910119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97327" y="3570377"/>
            <a:ext cx="1008112" cy="330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23582" y="3974525"/>
            <a:ext cx="6938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用户在这时会有一定时间的等待，如果酒店网络不通畅，还会导致请求超时。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23582" y="2127865"/>
            <a:ext cx="6794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自助入住系统在使用对接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PMS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系统中，获取房量、房号、房间价格、会员、会员价格、房单信息等会有一段时间的延迟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323582" y="3051195"/>
            <a:ext cx="6938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用户在自助机办理入住，选择房间入住时体验更加明显，用户点击 </a:t>
            </a:r>
            <a:r>
              <a:rPr lang="zh-CN" altLang="en-US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”入住“  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按钮后，系统会查询</a:t>
            </a:r>
            <a:r>
              <a:rPr lang="en-US" altLang="zh-CN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pms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的房间数量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16353" y="2028603"/>
            <a:ext cx="5149584" cy="2896641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3530878" y="1293386"/>
            <a:ext cx="1296144" cy="1296144"/>
          </a:xfrm>
          <a:prstGeom prst="ellipse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ppt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3739468" y="1593774"/>
            <a:ext cx="878963" cy="588995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2982811" y="1773008"/>
            <a:ext cx="710149" cy="710149"/>
          </a:xfrm>
          <a:prstGeom prst="ellipse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532460" y="2382472"/>
            <a:ext cx="338828" cy="338828"/>
          </a:xfrm>
          <a:prstGeom prst="ellipse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8"/>
          <p:cNvSpPr/>
          <p:nvPr/>
        </p:nvSpPr>
        <p:spPr bwMode="auto">
          <a:xfrm>
            <a:off x="1570036" y="1085420"/>
            <a:ext cx="3434268" cy="283700"/>
          </a:xfrm>
          <a:custGeom>
            <a:avLst/>
            <a:gdLst>
              <a:gd name="T0" fmla="*/ 0 w 230"/>
              <a:gd name="T1" fmla="*/ 0 h 17"/>
              <a:gd name="T2" fmla="*/ 211 w 230"/>
              <a:gd name="T3" fmla="*/ 0 h 17"/>
              <a:gd name="T4" fmla="*/ 230 w 230"/>
              <a:gd name="T5" fmla="*/ 17 h 17"/>
              <a:gd name="T6" fmla="*/ 0 w 230"/>
              <a:gd name="T7" fmla="*/ 17 h 17"/>
              <a:gd name="T8" fmla="*/ 0 w 230"/>
              <a:gd name="T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17">
                <a:moveTo>
                  <a:pt x="0" y="0"/>
                </a:moveTo>
                <a:lnTo>
                  <a:pt x="211" y="0"/>
                </a:lnTo>
                <a:lnTo>
                  <a:pt x="230" y="17"/>
                </a:lnTo>
                <a:lnTo>
                  <a:pt x="0" y="17"/>
                </a:lnTo>
                <a:lnTo>
                  <a:pt x="0" y="0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39" name="Freeform 10"/>
          <p:cNvSpPr/>
          <p:nvPr/>
        </p:nvSpPr>
        <p:spPr bwMode="auto">
          <a:xfrm>
            <a:off x="1719353" y="1369122"/>
            <a:ext cx="9974309" cy="4939871"/>
          </a:xfrm>
          <a:custGeom>
            <a:avLst/>
            <a:gdLst>
              <a:gd name="T0" fmla="*/ 660 w 668"/>
              <a:gd name="T1" fmla="*/ 0 h 331"/>
              <a:gd name="T2" fmla="*/ 8 w 668"/>
              <a:gd name="T3" fmla="*/ 0 h 331"/>
              <a:gd name="T4" fmla="*/ 0 w 668"/>
              <a:gd name="T5" fmla="*/ 9 h 331"/>
              <a:gd name="T6" fmla="*/ 0 w 668"/>
              <a:gd name="T7" fmla="*/ 323 h 331"/>
              <a:gd name="T8" fmla="*/ 8 w 668"/>
              <a:gd name="T9" fmla="*/ 331 h 331"/>
              <a:gd name="T10" fmla="*/ 660 w 668"/>
              <a:gd name="T11" fmla="*/ 331 h 331"/>
              <a:gd name="T12" fmla="*/ 668 w 668"/>
              <a:gd name="T13" fmla="*/ 323 h 331"/>
              <a:gd name="T14" fmla="*/ 668 w 668"/>
              <a:gd name="T15" fmla="*/ 9 h 331"/>
              <a:gd name="T16" fmla="*/ 660 w 668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8" h="331">
                <a:moveTo>
                  <a:pt x="660" y="0"/>
                </a:moveTo>
                <a:lnTo>
                  <a:pt x="8" y="0"/>
                </a:lnTo>
                <a:cubicBezTo>
                  <a:pt x="4" y="0"/>
                  <a:pt x="0" y="4"/>
                  <a:pt x="0" y="9"/>
                </a:cubicBezTo>
                <a:lnTo>
                  <a:pt x="0" y="323"/>
                </a:lnTo>
                <a:cubicBezTo>
                  <a:pt x="0" y="327"/>
                  <a:pt x="4" y="331"/>
                  <a:pt x="8" y="331"/>
                </a:cubicBezTo>
                <a:lnTo>
                  <a:pt x="660" y="331"/>
                </a:lnTo>
                <a:cubicBezTo>
                  <a:pt x="665" y="331"/>
                  <a:pt x="668" y="327"/>
                  <a:pt x="668" y="323"/>
                </a:cubicBezTo>
                <a:lnTo>
                  <a:pt x="668" y="9"/>
                </a:lnTo>
                <a:cubicBezTo>
                  <a:pt x="668" y="4"/>
                  <a:pt x="665" y="0"/>
                  <a:pt x="660" y="0"/>
                </a:cubicBezTo>
              </a:path>
            </a:pathLst>
          </a:custGeom>
          <a:solidFill>
            <a:srgbClr val="FFFFFF">
              <a:alpha val="85098"/>
            </a:srgbClr>
          </a:solidFill>
          <a:ln w="1270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40" name="Freeform 11"/>
          <p:cNvSpPr/>
          <p:nvPr/>
        </p:nvSpPr>
        <p:spPr bwMode="auto">
          <a:xfrm>
            <a:off x="10936728" y="5516460"/>
            <a:ext cx="821239" cy="836169"/>
          </a:xfrm>
          <a:custGeom>
            <a:avLst/>
            <a:gdLst>
              <a:gd name="T0" fmla="*/ 55 w 55"/>
              <a:gd name="T1" fmla="*/ 0 h 56"/>
              <a:gd name="T2" fmla="*/ 0 w 55"/>
              <a:gd name="T3" fmla="*/ 56 h 56"/>
              <a:gd name="T4" fmla="*/ 3 w 55"/>
              <a:gd name="T5" fmla="*/ 56 h 56"/>
              <a:gd name="T6" fmla="*/ 49 w 55"/>
              <a:gd name="T7" fmla="*/ 56 h 56"/>
              <a:gd name="T8" fmla="*/ 55 w 55"/>
              <a:gd name="T9" fmla="*/ 50 h 56"/>
              <a:gd name="T10" fmla="*/ 55 w 55"/>
              <a:gd name="T11" fmla="*/ 2 h 56"/>
              <a:gd name="T12" fmla="*/ 55 w 55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56">
                <a:moveTo>
                  <a:pt x="55" y="0"/>
                </a:moveTo>
                <a:cubicBezTo>
                  <a:pt x="37" y="19"/>
                  <a:pt x="19" y="37"/>
                  <a:pt x="0" y="56"/>
                </a:cubicBezTo>
                <a:cubicBezTo>
                  <a:pt x="1" y="56"/>
                  <a:pt x="2" y="56"/>
                  <a:pt x="3" y="56"/>
                </a:cubicBezTo>
                <a:lnTo>
                  <a:pt x="49" y="56"/>
                </a:lnTo>
                <a:cubicBezTo>
                  <a:pt x="52" y="56"/>
                  <a:pt x="55" y="51"/>
                  <a:pt x="55" y="50"/>
                </a:cubicBezTo>
                <a:lnTo>
                  <a:pt x="55" y="2"/>
                </a:lnTo>
                <a:lnTo>
                  <a:pt x="55" y="0"/>
                </a:lnTo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41" name="Freeform 9"/>
          <p:cNvSpPr/>
          <p:nvPr/>
        </p:nvSpPr>
        <p:spPr bwMode="auto">
          <a:xfrm>
            <a:off x="1570037" y="1085420"/>
            <a:ext cx="3150568" cy="2194945"/>
          </a:xfrm>
          <a:custGeom>
            <a:avLst/>
            <a:gdLst>
              <a:gd name="T0" fmla="*/ 0 w 211"/>
              <a:gd name="T1" fmla="*/ 0 h 147"/>
              <a:gd name="T2" fmla="*/ 211 w 211"/>
              <a:gd name="T3" fmla="*/ 0 h 147"/>
              <a:gd name="T4" fmla="*/ 152 w 211"/>
              <a:gd name="T5" fmla="*/ 147 h 147"/>
              <a:gd name="T6" fmla="*/ 0 w 211"/>
              <a:gd name="T7" fmla="*/ 147 h 147"/>
              <a:gd name="T8" fmla="*/ 0 w 211"/>
              <a:gd name="T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47">
                <a:moveTo>
                  <a:pt x="0" y="0"/>
                </a:moveTo>
                <a:lnTo>
                  <a:pt x="211" y="0"/>
                </a:lnTo>
                <a:lnTo>
                  <a:pt x="152" y="147"/>
                </a:lnTo>
                <a:lnTo>
                  <a:pt x="0" y="147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42" name="燕尾形 41"/>
          <p:cNvSpPr/>
          <p:nvPr/>
        </p:nvSpPr>
        <p:spPr>
          <a:xfrm>
            <a:off x="11428013" y="6046783"/>
            <a:ext cx="202472" cy="202472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TextBox 22"/>
          <p:cNvSpPr txBox="1"/>
          <p:nvPr/>
        </p:nvSpPr>
        <p:spPr>
          <a:xfrm>
            <a:off x="1677260" y="149170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第三章</a:t>
            </a:r>
            <a:endParaRPr lang="zh-CN" altLang="en-US" sz="6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32269" y="2590972"/>
            <a:ext cx="695575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CN" altLang="en-US" sz="8800" b="1" kern="100" dirty="0">
                <a:ea typeface="微软雅黑" panose="020B0503020204020204" pitchFamily="34" charset="-122"/>
                <a:cs typeface="微软雅黑" panose="020B0503020204020204" pitchFamily="34" charset="-122"/>
              </a:rPr>
              <a:t>系统操作说明</a:t>
            </a:r>
            <a:endParaRPr lang="zh-CN" altLang="zh-CN" sz="6600" b="1" kern="100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13831" y="4141749"/>
            <a:ext cx="2820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自助入住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ppt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108888" y="159231"/>
            <a:ext cx="1567911" cy="105066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465259" y="4141749"/>
            <a:ext cx="2820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预定入住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13831" y="4842202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退房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65259" y="4842202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续住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429859" y="5272509"/>
            <a:ext cx="5662920" cy="875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237687" y="5272509"/>
            <a:ext cx="2082899" cy="875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229427" y="5272509"/>
            <a:ext cx="2082899" cy="875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/>
          <p:cNvSpPr/>
          <p:nvPr/>
        </p:nvSpPr>
        <p:spPr>
          <a:xfrm flipH="1">
            <a:off x="10550296" y="495741"/>
            <a:ext cx="2319628" cy="479575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91272" y="324464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37"/>
          <p:cNvSpPr txBox="1"/>
          <p:nvPr/>
        </p:nvSpPr>
        <p:spPr>
          <a:xfrm>
            <a:off x="1229427" y="447973"/>
            <a:ext cx="2581623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自助入住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015" y="1464476"/>
            <a:ext cx="5040560" cy="3024336"/>
          </a:xfrm>
          <a:prstGeom prst="rect">
            <a:avLst/>
          </a:prstGeom>
        </p:spPr>
      </p:pic>
      <p:pic>
        <p:nvPicPr>
          <p:cNvPr id="24" name="图片 23" descr="房价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1464476"/>
            <a:ext cx="5326808" cy="3024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43015" y="4615145"/>
            <a:ext cx="5040559" cy="369332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进入系统后，系统默认显示的是全日房的房价牌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29375" y="4615145"/>
            <a:ext cx="5326808" cy="369332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进入系统后，系统默认显示的是全日房的房价牌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02343" y="542827"/>
            <a:ext cx="2167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入住全日房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94709" y="5515245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点击房型</a:t>
            </a:r>
            <a:endParaRPr lang="zh-CN" altLang="en-US" b="1" dirty="0"/>
          </a:p>
        </p:txBody>
      </p:sp>
      <p:sp>
        <p:nvSpPr>
          <p:cNvPr id="12" name="箭头: 虚尾 11"/>
          <p:cNvSpPr/>
          <p:nvPr/>
        </p:nvSpPr>
        <p:spPr>
          <a:xfrm>
            <a:off x="2566091" y="5377147"/>
            <a:ext cx="441747" cy="666272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429859" y="5335225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房间图片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444555" y="5695265"/>
            <a:ext cx="13388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可售房间数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314989" y="5335225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房间名称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312407" y="5704557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房间押金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905555" y="5335225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房间大小</a:t>
            </a:r>
            <a:endParaRPr lang="zh-CN" altLang="en-US" dirty="0"/>
          </a:p>
        </p:txBody>
      </p:sp>
      <p:sp>
        <p:nvSpPr>
          <p:cNvPr id="35" name="箭头: 虚尾 34"/>
          <p:cNvSpPr/>
          <p:nvPr/>
        </p:nvSpPr>
        <p:spPr>
          <a:xfrm>
            <a:off x="8434115" y="5377147"/>
            <a:ext cx="487412" cy="666272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37687" y="5551249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点击“入住”按钮</a:t>
            </a:r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2247323" y="6343337"/>
            <a:ext cx="8364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若房间数为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，则房间牌中此房型会显示“满房”，意味着此房型不可以办理入住。</a:t>
            </a:r>
            <a:endParaRPr lang="zh-CN" altLang="en-US" dirty="0"/>
          </a:p>
        </p:txBody>
      </p:sp>
      <p:pic>
        <p:nvPicPr>
          <p:cNvPr id="40" name="图片 39" descr="ppt1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8887492" y="141353"/>
            <a:ext cx="1567911" cy="1050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/>
          <p:cNvSpPr/>
          <p:nvPr/>
        </p:nvSpPr>
        <p:spPr>
          <a:xfrm flipH="1">
            <a:off x="10550296" y="495741"/>
            <a:ext cx="2319628" cy="479575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91272" y="324464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37"/>
          <p:cNvSpPr txBox="1"/>
          <p:nvPr/>
        </p:nvSpPr>
        <p:spPr>
          <a:xfrm>
            <a:off x="1229427" y="447973"/>
            <a:ext cx="2581623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自助入住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02343" y="542827"/>
            <a:ext cx="2167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入住全日房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" y="1982566"/>
            <a:ext cx="3255732" cy="225421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63" y="4236785"/>
            <a:ext cx="3241097" cy="2016224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2003" y="472109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提示客户正在查询可售房量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1336978" y="4217040"/>
            <a:ext cx="584705" cy="50405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585" y="5174630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查询出当前房型有可用房型时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930" y="5462662"/>
            <a:ext cx="3054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若无房量，系统提示当前房量为空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64" y="4236785"/>
            <a:ext cx="3255732" cy="203912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3289465" y="1967062"/>
            <a:ext cx="3232871" cy="224997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>
            <a:off x="4613548" y="3712983"/>
            <a:ext cx="584705" cy="50405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786251" y="343931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提示客户扫描身份证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401648" y="1960141"/>
            <a:ext cx="3008505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客户将身份证放在自助机的读取身份证的位置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客户将身份证放在自助机的读取身份证的位置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638" y="4236785"/>
            <a:ext cx="3050285" cy="203912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573391" y="4236785"/>
            <a:ext cx="3220609" cy="2016224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411864" y="501958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查看价格明细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49" name="图片 48" descr="ppt1.png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8887492" y="141353"/>
            <a:ext cx="1567911" cy="105066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827" y="1967061"/>
            <a:ext cx="4541068" cy="2249977"/>
          </a:xfrm>
          <a:prstGeom prst="rect">
            <a:avLst/>
          </a:prstGeom>
        </p:spPr>
      </p:pic>
      <p:sp>
        <p:nvSpPr>
          <p:cNvPr id="51" name="等腰三角形 50"/>
          <p:cNvSpPr/>
          <p:nvPr/>
        </p:nvSpPr>
        <p:spPr>
          <a:xfrm rot="5400000" flipV="1">
            <a:off x="9249619" y="5107268"/>
            <a:ext cx="584705" cy="50405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109895" y="1960141"/>
            <a:ext cx="504056" cy="2254219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箭头: 燕尾形 10"/>
          <p:cNvSpPr/>
          <p:nvPr/>
        </p:nvSpPr>
        <p:spPr>
          <a:xfrm>
            <a:off x="6493687" y="2721841"/>
            <a:ext cx="432048" cy="576064"/>
          </a:xfrm>
          <a:prstGeom prst="notch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/>
          <p:cNvSpPr/>
          <p:nvPr/>
        </p:nvSpPr>
        <p:spPr>
          <a:xfrm flipH="1">
            <a:off x="10550296" y="495741"/>
            <a:ext cx="2319628" cy="479575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91272" y="324464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37"/>
          <p:cNvSpPr txBox="1"/>
          <p:nvPr/>
        </p:nvSpPr>
        <p:spPr>
          <a:xfrm>
            <a:off x="1229427" y="447973"/>
            <a:ext cx="2581623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自助入住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02343" y="542827"/>
            <a:ext cx="2167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入住全日房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93930" y="4192389"/>
            <a:ext cx="3241097" cy="2016224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44470" y="504719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选择入住天数、选房等操作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2722125" y="4180882"/>
            <a:ext cx="584705" cy="50405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681932" y="1922666"/>
            <a:ext cx="3232871" cy="224997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>
            <a:off x="6006015" y="3668587"/>
            <a:ext cx="584705" cy="50405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717054" y="339491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客户需录入真实有效的手机号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05544" y="2365568"/>
            <a:ext cx="300850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信息填写完毕之后，点击“确定下单”按钮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961294" y="4192389"/>
            <a:ext cx="3220609" cy="2016224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573499" y="497518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提示选择入住人数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6" name="等腰三角形 45"/>
          <p:cNvSpPr/>
          <p:nvPr/>
        </p:nvSpPr>
        <p:spPr>
          <a:xfrm flipV="1">
            <a:off x="9379094" y="4180882"/>
            <a:ext cx="584705" cy="50405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搜索房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048" y="1922666"/>
            <a:ext cx="3263834" cy="223888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282" y="4172643"/>
            <a:ext cx="3252990" cy="203597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853" y="1902128"/>
            <a:ext cx="3232871" cy="2270228"/>
          </a:xfrm>
          <a:prstGeom prst="rect">
            <a:avLst/>
          </a:prstGeom>
        </p:spPr>
      </p:pic>
      <p:pic>
        <p:nvPicPr>
          <p:cNvPr id="26" name="图片 25" descr="ppt1.png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8887492" y="141353"/>
            <a:ext cx="1567911" cy="1050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/>
          <p:cNvSpPr/>
          <p:nvPr/>
        </p:nvSpPr>
        <p:spPr>
          <a:xfrm flipH="1">
            <a:off x="10550296" y="495741"/>
            <a:ext cx="2319628" cy="479575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91272" y="324464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37"/>
          <p:cNvSpPr txBox="1"/>
          <p:nvPr/>
        </p:nvSpPr>
        <p:spPr>
          <a:xfrm>
            <a:off x="1229427" y="447973"/>
            <a:ext cx="2581623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自助入住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02343" y="542827"/>
            <a:ext cx="2167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3.1.1 </a:t>
            </a: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入住全日房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6" name="图片 25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8887492" y="141353"/>
            <a:ext cx="1567911" cy="10506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456085"/>
            <a:ext cx="12858750" cy="589818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28718" y="1520161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下单成功后，系统会进入支付界面</a:t>
            </a:r>
            <a:endParaRPr lang="zh-CN" altLang="en-US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53310" y="2330103"/>
            <a:ext cx="8552130" cy="3158430"/>
            <a:chOff x="1676847" y="2260263"/>
            <a:chExt cx="8552130" cy="3158430"/>
          </a:xfrm>
        </p:grpSpPr>
        <p:pic>
          <p:nvPicPr>
            <p:cNvPr id="27" name="图片 26" descr="D:\work\2018\自助机产品说明书\文件截图\支付.png支付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676847" y="2260263"/>
              <a:ext cx="4176464" cy="3158430"/>
            </a:xfrm>
            <a:prstGeom prst="rect">
              <a:avLst/>
            </a:prstGeom>
          </p:spPr>
        </p:pic>
        <p:pic>
          <p:nvPicPr>
            <p:cNvPr id="28" name="图片 27" descr="D:\work\2018\自助机产品说明书\文件截图\银行卡支付.png银行卡支付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069334" y="2260263"/>
              <a:ext cx="4159643" cy="3158430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858941" y="6138346"/>
            <a:ext cx="7140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支付成功后，会自动出房卡和凭条，用户可拿好房卡和凭条进行入住</a:t>
            </a:r>
            <a:endParaRPr lang="zh-CN" altLang="en-US" sz="1400" kern="100" dirty="0"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54640" y="5704557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微信支付、支付宝支付</a:t>
            </a:r>
            <a:endParaRPr lang="zh-CN" altLang="en-US" sz="1600" b="1" kern="1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/>
          <p:cNvSpPr/>
          <p:nvPr/>
        </p:nvSpPr>
        <p:spPr>
          <a:xfrm flipH="1">
            <a:off x="10550296" y="495741"/>
            <a:ext cx="2319628" cy="479575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91272" y="324464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37"/>
          <p:cNvSpPr txBox="1"/>
          <p:nvPr/>
        </p:nvSpPr>
        <p:spPr>
          <a:xfrm>
            <a:off x="1229427" y="447973"/>
            <a:ext cx="2581623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自助入住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02343" y="542827"/>
            <a:ext cx="2167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3.1.2 </a:t>
            </a: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入住钟点房</a:t>
            </a:r>
            <a:endParaRPr lang="zh-CN" altLang="en-US" sz="14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6" name="图片 25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8887492" y="141353"/>
            <a:ext cx="1567911" cy="10506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20" y="2313559"/>
            <a:ext cx="4092843" cy="27363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6600" y="1521471"/>
            <a:ext cx="4031673" cy="79208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3968" y="1521471"/>
            <a:ext cx="4031673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点击左上角的按钮，可以将全日房切换为钟点房</a:t>
            </a:r>
            <a:endParaRPr lang="zh-CN" altLang="en-US" sz="1400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53" y="2352996"/>
            <a:ext cx="4092843" cy="270348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412075" y="1521471"/>
            <a:ext cx="4031673" cy="79208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399443" y="1521471"/>
            <a:ext cx="4031673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点击”入住“按钮进行入住，系统会提示验证身份信息</a:t>
            </a:r>
            <a:endParaRPr lang="zh-CN" altLang="en-US" sz="1400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17282" y="1521471"/>
            <a:ext cx="4031673" cy="79208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504650" y="1521471"/>
            <a:ext cx="4031673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验证信息成功后，系统会显示钟点房的信息</a:t>
            </a:r>
            <a:endParaRPr lang="zh-CN" altLang="en-US" sz="1400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0" y="2352997"/>
            <a:ext cx="4089400" cy="27034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75" y="5056484"/>
            <a:ext cx="4019040" cy="1966582"/>
          </a:xfrm>
          <a:prstGeom prst="rect">
            <a:avLst/>
          </a:prstGeom>
        </p:spPr>
      </p:pic>
      <p:sp>
        <p:nvSpPr>
          <p:cNvPr id="32" name="箭头: 燕尾形 31"/>
          <p:cNvSpPr/>
          <p:nvPr/>
        </p:nvSpPr>
        <p:spPr>
          <a:xfrm rot="5400000">
            <a:off x="6213351" y="4729014"/>
            <a:ext cx="432048" cy="576064"/>
          </a:xfrm>
          <a:prstGeom prst="notch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4820" y="5056484"/>
            <a:ext cx="4063452" cy="6546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534400" y="5056484"/>
            <a:ext cx="4033793" cy="6546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1" y="-10474"/>
            <a:ext cx="12876665" cy="724312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-194"/>
            <a:ext cx="12858750" cy="7232844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91272" y="324464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37"/>
          <p:cNvSpPr txBox="1"/>
          <p:nvPr/>
        </p:nvSpPr>
        <p:spPr>
          <a:xfrm>
            <a:off x="1229427" y="447973"/>
            <a:ext cx="2581623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预定入住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 descr="ppt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37887" y="141353"/>
            <a:ext cx="1567911" cy="10506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9584" y="1960141"/>
            <a:ext cx="11279583" cy="169533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用户从携程、去那儿、飞猪等渠道预定的酒店，办理入住时，客人使用自助机刷身份证或输入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OTA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订单号通过与前台的接口调入订单号。如果系统通过姓名查询到有相同的订单</a:t>
            </a:r>
            <a:endParaRPr lang="zh-CN" altLang="en-US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箭头: 燕尾形 9"/>
          <p:cNvSpPr/>
          <p:nvPr/>
        </p:nvSpPr>
        <p:spPr>
          <a:xfrm rot="5400000">
            <a:off x="6177347" y="3760341"/>
            <a:ext cx="504056" cy="648072"/>
          </a:xfrm>
          <a:prstGeom prst="notch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75292" y="4554170"/>
            <a:ext cx="570816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则需要客人输入</a:t>
            </a:r>
            <a:r>
              <a:rPr lang="en-US" altLang="zh-CN" sz="36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OTA</a:t>
            </a:r>
            <a:r>
              <a:rPr lang="zh-CN" altLang="en-US" sz="36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订单号</a:t>
            </a:r>
            <a:endParaRPr lang="zh-CN" altLang="en-US" sz="2800" b="1" kern="1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32831" y="5747715"/>
            <a:ext cx="107291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注：如果酒店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PMS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没有与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OTA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系统进行订单直连，需要手工维护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OTA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订单至酒店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PMS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里。</a:t>
            </a:r>
            <a:endParaRPr lang="zh-CN" altLang="en-US" sz="1600" kern="100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8974643">
            <a:off x="11461275" y="3941947"/>
            <a:ext cx="298745" cy="29874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18974643">
            <a:off x="11040368" y="3857678"/>
            <a:ext cx="496494" cy="496494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68735" y="1498476"/>
            <a:ext cx="2361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OTA</a:t>
            </a: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订单号取卡</a:t>
            </a:r>
            <a:endParaRPr lang="zh-CN" altLang="en-US" sz="16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141343" y="1960141"/>
            <a:ext cx="5562144" cy="725164"/>
            <a:chOff x="4809375" y="1833732"/>
            <a:chExt cx="5562144" cy="725164"/>
          </a:xfrm>
        </p:grpSpPr>
        <p:sp>
          <p:nvSpPr>
            <p:cNvPr id="20" name="圆角矩形 19"/>
            <p:cNvSpPr/>
            <p:nvPr/>
          </p:nvSpPr>
          <p:spPr>
            <a:xfrm>
              <a:off x="6213378" y="1888346"/>
              <a:ext cx="4158141" cy="61593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17" tIns="48208" rIns="96417" bIns="48208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459045" y="1903892"/>
              <a:ext cx="1107996" cy="5232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 概述</a:t>
              </a:r>
              <a:endParaRPr lang="zh-CN" altLang="en-US" sz="2800" spc="3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809375" y="1833732"/>
              <a:ext cx="1541723" cy="725164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圆角矩形 2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4351931" y="1367703"/>
                <a:ext cx="3742172" cy="25957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5" name="圆角矩形 24"/>
            <p:cNvSpPr/>
            <p:nvPr/>
          </p:nvSpPr>
          <p:spPr bwMode="auto">
            <a:xfrm>
              <a:off x="5363964" y="1901904"/>
              <a:ext cx="714192" cy="588823"/>
            </a:xfrm>
            <a:prstGeom prst="roundRect">
              <a:avLst/>
            </a:prstGeom>
            <a:solidFill>
              <a:srgbClr val="0070C0"/>
            </a:solidFill>
            <a:ln w="38100">
              <a:noFill/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latin typeface="Impact" panose="020B0806030902050204" pitchFamily="34" charset="0"/>
                  <a:cs typeface="+mn-ea"/>
                  <a:sym typeface="+mn-lt"/>
                </a:rPr>
                <a:t>01</a:t>
              </a:r>
              <a:endParaRPr lang="zh-CN" altLang="en-US" sz="2800" dirty="0"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41343" y="3280944"/>
            <a:ext cx="5562144" cy="725164"/>
            <a:chOff x="4809375" y="2814518"/>
            <a:chExt cx="5562144" cy="725164"/>
          </a:xfrm>
        </p:grpSpPr>
        <p:sp>
          <p:nvSpPr>
            <p:cNvPr id="26" name="圆角矩形 25"/>
            <p:cNvSpPr/>
            <p:nvPr/>
          </p:nvSpPr>
          <p:spPr>
            <a:xfrm>
              <a:off x="6213378" y="2869132"/>
              <a:ext cx="4158141" cy="6159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17" tIns="48208" rIns="96417" bIns="4820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53374" y="2932089"/>
              <a:ext cx="1774845" cy="5232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系统综述</a:t>
              </a:r>
              <a:endParaRPr lang="zh-CN" altLang="en-US" sz="2800" spc="3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809375" y="2814518"/>
              <a:ext cx="1541723" cy="725164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圆角矩形 2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4351931" y="1367703"/>
                <a:ext cx="3742172" cy="25957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圆角矩形 30"/>
            <p:cNvSpPr/>
            <p:nvPr/>
          </p:nvSpPr>
          <p:spPr bwMode="auto">
            <a:xfrm>
              <a:off x="5363964" y="2882690"/>
              <a:ext cx="714192" cy="588823"/>
            </a:xfrm>
            <a:prstGeom prst="roundRect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latin typeface="Impact" panose="020B0806030902050204" pitchFamily="34" charset="0"/>
                  <a:cs typeface="+mn-ea"/>
                  <a:sym typeface="+mn-lt"/>
                </a:rPr>
                <a:t>02</a:t>
              </a:r>
              <a:endParaRPr lang="zh-CN" altLang="en-US" sz="2800" dirty="0"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141343" y="4601746"/>
            <a:ext cx="5562144" cy="725164"/>
            <a:chOff x="4809375" y="3787089"/>
            <a:chExt cx="5562144" cy="725164"/>
          </a:xfrm>
        </p:grpSpPr>
        <p:sp>
          <p:nvSpPr>
            <p:cNvPr id="32" name="圆角矩形 31"/>
            <p:cNvSpPr/>
            <p:nvPr/>
          </p:nvSpPr>
          <p:spPr>
            <a:xfrm>
              <a:off x="6213378" y="3841703"/>
              <a:ext cx="4158141" cy="61593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17" tIns="48208" rIns="96417" bIns="4820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973279" y="3859097"/>
              <a:ext cx="2569617" cy="52315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系统操作说明</a:t>
              </a:r>
              <a:endParaRPr lang="zh-CN" altLang="en-US" sz="2800" spc="3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809375" y="3787089"/>
              <a:ext cx="1541723" cy="725164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圆角矩形 3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4351931" y="1367703"/>
                <a:ext cx="3742172" cy="25957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7" name="圆角矩形 36"/>
            <p:cNvSpPr/>
            <p:nvPr/>
          </p:nvSpPr>
          <p:spPr bwMode="auto">
            <a:xfrm>
              <a:off x="5363964" y="3855261"/>
              <a:ext cx="714192" cy="588823"/>
            </a:xfrm>
            <a:prstGeom prst="roundRect">
              <a:avLst/>
            </a:prstGeom>
            <a:solidFill>
              <a:srgbClr val="0070C0"/>
            </a:solidFill>
            <a:ln w="38100">
              <a:noFill/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latin typeface="Impact" panose="020B0806030902050204" pitchFamily="34" charset="0"/>
                  <a:cs typeface="+mn-ea"/>
                  <a:sym typeface="+mn-lt"/>
                </a:rPr>
                <a:t>03</a:t>
              </a:r>
              <a:endParaRPr lang="zh-CN" altLang="en-US" sz="2800" dirty="0"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0" y="0"/>
            <a:ext cx="5862105" cy="7232650"/>
          </a:xfrm>
          <a:custGeom>
            <a:avLst/>
            <a:gdLst>
              <a:gd name="connsiteX0" fmla="*/ 0 w 5862105"/>
              <a:gd name="connsiteY0" fmla="*/ 0 h 7232650"/>
              <a:gd name="connsiteX1" fmla="*/ 5862105 w 5862105"/>
              <a:gd name="connsiteY1" fmla="*/ 0 h 7232650"/>
              <a:gd name="connsiteX2" fmla="*/ 5862105 w 5862105"/>
              <a:gd name="connsiteY2" fmla="*/ 7232650 h 7232650"/>
              <a:gd name="connsiteX3" fmla="*/ 0 w 5862105"/>
              <a:gd name="connsiteY3" fmla="*/ 7232650 h 7232650"/>
              <a:gd name="connsiteX4" fmla="*/ 0 w 5862105"/>
              <a:gd name="connsiteY4" fmla="*/ 0 h 7232650"/>
              <a:gd name="connsiteX0-1" fmla="*/ 0 w 5862105"/>
              <a:gd name="connsiteY0-2" fmla="*/ 0 h 7232650"/>
              <a:gd name="connsiteX1-3" fmla="*/ 5862105 w 5862105"/>
              <a:gd name="connsiteY1-4" fmla="*/ 0 h 7232650"/>
              <a:gd name="connsiteX2-5" fmla="*/ 5848350 w 5862105"/>
              <a:gd name="connsiteY2-6" fmla="*/ 3448050 h 7232650"/>
              <a:gd name="connsiteX3-7" fmla="*/ 5862105 w 5862105"/>
              <a:gd name="connsiteY3-8" fmla="*/ 7232650 h 7232650"/>
              <a:gd name="connsiteX4-9" fmla="*/ 0 w 5862105"/>
              <a:gd name="connsiteY4-10" fmla="*/ 7232650 h 7232650"/>
              <a:gd name="connsiteX5" fmla="*/ 0 w 5862105"/>
              <a:gd name="connsiteY5" fmla="*/ 0 h 7232650"/>
              <a:gd name="connsiteX0-11" fmla="*/ 0 w 5862105"/>
              <a:gd name="connsiteY0-12" fmla="*/ 0 h 7232650"/>
              <a:gd name="connsiteX1-13" fmla="*/ 5862105 w 5862105"/>
              <a:gd name="connsiteY1-14" fmla="*/ 0 h 7232650"/>
              <a:gd name="connsiteX2-15" fmla="*/ 4667250 w 5862105"/>
              <a:gd name="connsiteY2-16" fmla="*/ 3543300 h 7232650"/>
              <a:gd name="connsiteX3-17" fmla="*/ 5862105 w 5862105"/>
              <a:gd name="connsiteY3-18" fmla="*/ 7232650 h 7232650"/>
              <a:gd name="connsiteX4-19" fmla="*/ 0 w 5862105"/>
              <a:gd name="connsiteY4-20" fmla="*/ 7232650 h 7232650"/>
              <a:gd name="connsiteX5-21" fmla="*/ 0 w 5862105"/>
              <a:gd name="connsiteY5-22" fmla="*/ 0 h 7232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5862105" h="7232650">
                <a:moveTo>
                  <a:pt x="0" y="0"/>
                </a:moveTo>
                <a:lnTo>
                  <a:pt x="5862105" y="0"/>
                </a:lnTo>
                <a:lnTo>
                  <a:pt x="4667250" y="3543300"/>
                </a:lnTo>
                <a:lnTo>
                  <a:pt x="5862105" y="7232650"/>
                </a:lnTo>
                <a:lnTo>
                  <a:pt x="0" y="7232650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4800600" y="-19050"/>
            <a:ext cx="1257300" cy="7315200"/>
          </a:xfrm>
          <a:custGeom>
            <a:avLst/>
            <a:gdLst>
              <a:gd name="connsiteX0" fmla="*/ 1257300 w 1257300"/>
              <a:gd name="connsiteY0" fmla="*/ 0 h 7315200"/>
              <a:gd name="connsiteX1" fmla="*/ 0 w 1257300"/>
              <a:gd name="connsiteY1" fmla="*/ 3581400 h 7315200"/>
              <a:gd name="connsiteX2" fmla="*/ 1257300 w 1257300"/>
              <a:gd name="connsiteY2" fmla="*/ 731520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7315200">
                <a:moveTo>
                  <a:pt x="1257300" y="0"/>
                </a:moveTo>
                <a:lnTo>
                  <a:pt x="0" y="3581400"/>
                </a:lnTo>
                <a:lnTo>
                  <a:pt x="1257300" y="731520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16569" y="2573637"/>
            <a:ext cx="2448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09550" y="4140081"/>
            <a:ext cx="42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360585" y="4063492"/>
            <a:ext cx="22575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ppt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460823" y="1384077"/>
            <a:ext cx="1991280" cy="133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9776" y="4106144"/>
            <a:ext cx="3311151" cy="245014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02920" y="95935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 descr="ppt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99567" y="95935"/>
            <a:ext cx="1567911" cy="1050660"/>
          </a:xfrm>
          <a:prstGeom prst="rect">
            <a:avLst/>
          </a:prstGeom>
        </p:spPr>
      </p:pic>
      <p:sp>
        <p:nvSpPr>
          <p:cNvPr id="24" name="文本框 37"/>
          <p:cNvSpPr txBox="1"/>
          <p:nvPr/>
        </p:nvSpPr>
        <p:spPr>
          <a:xfrm>
            <a:off x="1322079" y="212091"/>
            <a:ext cx="1760886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退房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362" y="1680801"/>
            <a:ext cx="3541911" cy="77745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1273" y="1757554"/>
            <a:ext cx="3563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在自助入住系统中，点击退房按钮，系统会提示用户插入房卡</a:t>
            </a:r>
            <a:endParaRPr lang="zh-CN" altLang="en-US" sz="1400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2" y="2480638"/>
            <a:ext cx="3563143" cy="2612441"/>
          </a:xfrm>
          <a:prstGeom prst="rect">
            <a:avLst/>
          </a:prstGeom>
        </p:spPr>
      </p:pic>
      <p:sp>
        <p:nvSpPr>
          <p:cNvPr id="28" name="等腰三角形 27"/>
          <p:cNvSpPr/>
          <p:nvPr/>
        </p:nvSpPr>
        <p:spPr>
          <a:xfrm flipV="1">
            <a:off x="1768062" y="2477867"/>
            <a:ext cx="389563" cy="33583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20" y="1673558"/>
            <a:ext cx="3298408" cy="245007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077328" y="1683351"/>
            <a:ext cx="2053600" cy="2413000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31525" y="2164788"/>
            <a:ext cx="1896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插入房卡成功后会出现退房信息</a:t>
            </a:r>
            <a:endParaRPr lang="zh-CN" altLang="en-US" sz="1400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等腰三角形 31"/>
          <p:cNvSpPr/>
          <p:nvPr/>
        </p:nvSpPr>
        <p:spPr>
          <a:xfrm rot="5400000" flipV="1">
            <a:off x="6532948" y="2637823"/>
            <a:ext cx="584705" cy="50405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flipH="1">
            <a:off x="3778920" y="4133428"/>
            <a:ext cx="2053600" cy="2406779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flipH="1">
            <a:off x="3833117" y="4608645"/>
            <a:ext cx="1896092" cy="167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若退房操作正确，系统会提示退房成功</a:t>
            </a:r>
            <a:endParaRPr lang="zh-CN" altLang="en-US" sz="1400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等腰三角形 34"/>
          <p:cNvSpPr/>
          <p:nvPr/>
        </p:nvSpPr>
        <p:spPr>
          <a:xfrm rot="16200000" flipH="1" flipV="1">
            <a:off x="5765604" y="5081680"/>
            <a:ext cx="584705" cy="50405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145016" y="5776565"/>
            <a:ext cx="3541911" cy="77745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9130927" y="5853318"/>
            <a:ext cx="3563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如果用户超时退房，则会显示超时退房信息</a:t>
            </a:r>
            <a:endParaRPr lang="zh-CN" altLang="en-US" sz="1400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775" y="3287655"/>
            <a:ext cx="3541911" cy="2472920"/>
          </a:xfrm>
          <a:prstGeom prst="rect">
            <a:avLst/>
          </a:prstGeom>
        </p:spPr>
      </p:pic>
      <p:sp>
        <p:nvSpPr>
          <p:cNvPr id="40" name="等腰三角形 39"/>
          <p:cNvSpPr/>
          <p:nvPr/>
        </p:nvSpPr>
        <p:spPr>
          <a:xfrm>
            <a:off x="10717717" y="5416525"/>
            <a:ext cx="389563" cy="33583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175457" y="2717799"/>
            <a:ext cx="3489915" cy="553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81273" y="5113329"/>
            <a:ext cx="3543300" cy="553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02920" y="95935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99567" y="95935"/>
            <a:ext cx="1567911" cy="1050660"/>
          </a:xfrm>
          <a:prstGeom prst="rect">
            <a:avLst/>
          </a:prstGeom>
        </p:spPr>
      </p:pic>
      <p:sp>
        <p:nvSpPr>
          <p:cNvPr id="24" name="文本框 37"/>
          <p:cNvSpPr txBox="1"/>
          <p:nvPr/>
        </p:nvSpPr>
        <p:spPr>
          <a:xfrm>
            <a:off x="1322079" y="212091"/>
            <a:ext cx="1760886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3.4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续住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685139"/>
            <a:ext cx="12857018" cy="2338210"/>
            <a:chOff x="0" y="1685139"/>
            <a:chExt cx="12802083" cy="232821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7976"/>
              <a:ext cx="3107042" cy="231538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8755" y="1685139"/>
              <a:ext cx="3114179" cy="2328219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4606" y="1697977"/>
              <a:ext cx="3319421" cy="2300301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2387" y="1697976"/>
              <a:ext cx="3359696" cy="2300301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192389"/>
            <a:ext cx="307882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点击续住，系统会提示用户插入房卡</a:t>
            </a:r>
            <a:endParaRPr lang="zh-CN" altLang="en-US" sz="1400" kern="100" dirty="0"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117007" y="4192388"/>
            <a:ext cx="307882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用户将房卡插入卡槽后，会出现续住信息</a:t>
            </a:r>
            <a:endParaRPr lang="zh-CN" altLang="en-US" sz="1400" kern="100" dirty="0"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93154" y="4192388"/>
            <a:ext cx="63743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用户点击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“确认续住”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按钮，进入支付界面，支付方式为微信支付、支付宝支付</a:t>
            </a:r>
            <a:endParaRPr lang="zh-CN" altLang="en-US" sz="1400" kern="100" dirty="0"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78829" y="4192388"/>
            <a:ext cx="0" cy="923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6231931" y="4192388"/>
            <a:ext cx="0" cy="923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5272509"/>
            <a:ext cx="12857018" cy="923330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5852" y="5472564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支付成功后，打印小票，出房卡即完成续住</a:t>
            </a:r>
            <a:endParaRPr lang="zh-CN" altLang="en-US" sz="20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95" y="0"/>
            <a:ext cx="12857163" cy="7232649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17721" y="-26787"/>
            <a:ext cx="2457119" cy="4676453"/>
          </a:xfrm>
          <a:custGeom>
            <a:avLst/>
            <a:gdLst>
              <a:gd name="connsiteX0" fmla="*/ 0 w 2329841"/>
              <a:gd name="connsiteY0" fmla="*/ 0 h 4434214"/>
              <a:gd name="connsiteX1" fmla="*/ 2329841 w 2329841"/>
              <a:gd name="connsiteY1" fmla="*/ 0 h 4434214"/>
              <a:gd name="connsiteX2" fmla="*/ 2329841 w 2329841"/>
              <a:gd name="connsiteY2" fmla="*/ 4434214 h 4434214"/>
              <a:gd name="connsiteX3" fmla="*/ 0 w 2329841"/>
              <a:gd name="connsiteY3" fmla="*/ 4434214 h 4434214"/>
              <a:gd name="connsiteX4" fmla="*/ 0 w 2329841"/>
              <a:gd name="connsiteY4" fmla="*/ 0 h 4434214"/>
              <a:gd name="connsiteX0-1" fmla="*/ 0 w 2329841"/>
              <a:gd name="connsiteY0-2" fmla="*/ 0 h 4434214"/>
              <a:gd name="connsiteX1-3" fmla="*/ 2329841 w 2329841"/>
              <a:gd name="connsiteY1-4" fmla="*/ 0 h 4434214"/>
              <a:gd name="connsiteX2-5" fmla="*/ 2329841 w 2329841"/>
              <a:gd name="connsiteY2-6" fmla="*/ 2192055 h 4434214"/>
              <a:gd name="connsiteX3-7" fmla="*/ 2329841 w 2329841"/>
              <a:gd name="connsiteY3-8" fmla="*/ 4434214 h 4434214"/>
              <a:gd name="connsiteX4-9" fmla="*/ 0 w 2329841"/>
              <a:gd name="connsiteY4-10" fmla="*/ 4434214 h 4434214"/>
              <a:gd name="connsiteX5" fmla="*/ 0 w 2329841"/>
              <a:gd name="connsiteY5" fmla="*/ 0 h 4434214"/>
              <a:gd name="connsiteX0-11" fmla="*/ 0 w 2329841"/>
              <a:gd name="connsiteY0-12" fmla="*/ 0 h 4434214"/>
              <a:gd name="connsiteX1-13" fmla="*/ 2329841 w 2329841"/>
              <a:gd name="connsiteY1-14" fmla="*/ 0 h 4434214"/>
              <a:gd name="connsiteX2-15" fmla="*/ 2329841 w 2329841"/>
              <a:gd name="connsiteY2-16" fmla="*/ 2192055 h 4434214"/>
              <a:gd name="connsiteX3-17" fmla="*/ 2329841 w 2329841"/>
              <a:gd name="connsiteY3-18" fmla="*/ 3682652 h 4434214"/>
              <a:gd name="connsiteX4-19" fmla="*/ 2329841 w 2329841"/>
              <a:gd name="connsiteY4-20" fmla="*/ 4434214 h 4434214"/>
              <a:gd name="connsiteX5-21" fmla="*/ 0 w 2329841"/>
              <a:gd name="connsiteY5-22" fmla="*/ 4434214 h 4434214"/>
              <a:gd name="connsiteX6" fmla="*/ 0 w 2329841"/>
              <a:gd name="connsiteY6" fmla="*/ 0 h 4434214"/>
              <a:gd name="connsiteX0-23" fmla="*/ 2329841 w 2421281"/>
              <a:gd name="connsiteY0-24" fmla="*/ 3682652 h 4434214"/>
              <a:gd name="connsiteX1-25" fmla="*/ 2329841 w 2421281"/>
              <a:gd name="connsiteY1-26" fmla="*/ 4434214 h 4434214"/>
              <a:gd name="connsiteX2-27" fmla="*/ 0 w 2421281"/>
              <a:gd name="connsiteY2-28" fmla="*/ 4434214 h 4434214"/>
              <a:gd name="connsiteX3-29" fmla="*/ 0 w 2421281"/>
              <a:gd name="connsiteY3-30" fmla="*/ 0 h 4434214"/>
              <a:gd name="connsiteX4-31" fmla="*/ 2329841 w 2421281"/>
              <a:gd name="connsiteY4-32" fmla="*/ 0 h 4434214"/>
              <a:gd name="connsiteX5-33" fmla="*/ 2421281 w 2421281"/>
              <a:gd name="connsiteY5-34" fmla="*/ 2283495 h 4434214"/>
              <a:gd name="connsiteX0-35" fmla="*/ 2329841 w 2333599"/>
              <a:gd name="connsiteY0-36" fmla="*/ 3682652 h 4434214"/>
              <a:gd name="connsiteX1-37" fmla="*/ 2329841 w 2333599"/>
              <a:gd name="connsiteY1-38" fmla="*/ 4434214 h 4434214"/>
              <a:gd name="connsiteX2-39" fmla="*/ 0 w 2333599"/>
              <a:gd name="connsiteY2-40" fmla="*/ 4434214 h 4434214"/>
              <a:gd name="connsiteX3-41" fmla="*/ 0 w 2333599"/>
              <a:gd name="connsiteY3-42" fmla="*/ 0 h 4434214"/>
              <a:gd name="connsiteX4-43" fmla="*/ 2329841 w 2333599"/>
              <a:gd name="connsiteY4-44" fmla="*/ 0 h 4434214"/>
              <a:gd name="connsiteX5-45" fmla="*/ 2333599 w 2333599"/>
              <a:gd name="connsiteY5-46" fmla="*/ 2283495 h 4434214"/>
              <a:gd name="connsiteX0-47" fmla="*/ 2329841 w 2346125"/>
              <a:gd name="connsiteY0-48" fmla="*/ 3682652 h 4434214"/>
              <a:gd name="connsiteX1-49" fmla="*/ 2329841 w 2346125"/>
              <a:gd name="connsiteY1-50" fmla="*/ 4434214 h 4434214"/>
              <a:gd name="connsiteX2-51" fmla="*/ 0 w 2346125"/>
              <a:gd name="connsiteY2-52" fmla="*/ 4434214 h 4434214"/>
              <a:gd name="connsiteX3-53" fmla="*/ 0 w 2346125"/>
              <a:gd name="connsiteY3-54" fmla="*/ 0 h 4434214"/>
              <a:gd name="connsiteX4-55" fmla="*/ 2329841 w 2346125"/>
              <a:gd name="connsiteY4-56" fmla="*/ 0 h 4434214"/>
              <a:gd name="connsiteX5-57" fmla="*/ 2346125 w 2346125"/>
              <a:gd name="connsiteY5-58" fmla="*/ 2245917 h 4434214"/>
              <a:gd name="connsiteX0-59" fmla="*/ 2329841 w 2333599"/>
              <a:gd name="connsiteY0-60" fmla="*/ 3682652 h 4434214"/>
              <a:gd name="connsiteX1-61" fmla="*/ 2329841 w 2333599"/>
              <a:gd name="connsiteY1-62" fmla="*/ 4434214 h 4434214"/>
              <a:gd name="connsiteX2-63" fmla="*/ 0 w 2333599"/>
              <a:gd name="connsiteY2-64" fmla="*/ 4434214 h 4434214"/>
              <a:gd name="connsiteX3-65" fmla="*/ 0 w 2333599"/>
              <a:gd name="connsiteY3-66" fmla="*/ 0 h 4434214"/>
              <a:gd name="connsiteX4-67" fmla="*/ 2329841 w 2333599"/>
              <a:gd name="connsiteY4-68" fmla="*/ 0 h 4434214"/>
              <a:gd name="connsiteX5-69" fmla="*/ 2333599 w 2333599"/>
              <a:gd name="connsiteY5-70" fmla="*/ 2245917 h 4434214"/>
              <a:gd name="connsiteX0-71" fmla="*/ 2329841 w 2343124"/>
              <a:gd name="connsiteY0-72" fmla="*/ 3682652 h 4434214"/>
              <a:gd name="connsiteX1-73" fmla="*/ 2329841 w 2343124"/>
              <a:gd name="connsiteY1-74" fmla="*/ 4434214 h 4434214"/>
              <a:gd name="connsiteX2-75" fmla="*/ 0 w 2343124"/>
              <a:gd name="connsiteY2-76" fmla="*/ 4434214 h 4434214"/>
              <a:gd name="connsiteX3-77" fmla="*/ 0 w 2343124"/>
              <a:gd name="connsiteY3-78" fmla="*/ 0 h 4434214"/>
              <a:gd name="connsiteX4-79" fmla="*/ 2329841 w 2343124"/>
              <a:gd name="connsiteY4-80" fmla="*/ 0 h 4434214"/>
              <a:gd name="connsiteX5-81" fmla="*/ 2343124 w 2343124"/>
              <a:gd name="connsiteY5-82" fmla="*/ 2245917 h 4434214"/>
              <a:gd name="connsiteX0-83" fmla="*/ 2329841 w 2343124"/>
              <a:gd name="connsiteY0-84" fmla="*/ 3682652 h 4434214"/>
              <a:gd name="connsiteX1-85" fmla="*/ 2329841 w 2343124"/>
              <a:gd name="connsiteY1-86" fmla="*/ 4434214 h 4434214"/>
              <a:gd name="connsiteX2-87" fmla="*/ 0 w 2343124"/>
              <a:gd name="connsiteY2-88" fmla="*/ 4434214 h 4434214"/>
              <a:gd name="connsiteX3-89" fmla="*/ 0 w 2343124"/>
              <a:gd name="connsiteY3-90" fmla="*/ 0 h 4434214"/>
              <a:gd name="connsiteX4-91" fmla="*/ 2329841 w 2343124"/>
              <a:gd name="connsiteY4-92" fmla="*/ 0 h 4434214"/>
              <a:gd name="connsiteX5-93" fmla="*/ 2343124 w 2343124"/>
              <a:gd name="connsiteY5-94" fmla="*/ 2245917 h 4434214"/>
              <a:gd name="connsiteX0-95" fmla="*/ 2329841 w 2343124"/>
              <a:gd name="connsiteY0-96" fmla="*/ 3682652 h 4434214"/>
              <a:gd name="connsiteX1-97" fmla="*/ 2329841 w 2343124"/>
              <a:gd name="connsiteY1-98" fmla="*/ 4434214 h 4434214"/>
              <a:gd name="connsiteX2-99" fmla="*/ 0 w 2343124"/>
              <a:gd name="connsiteY2-100" fmla="*/ 4434214 h 4434214"/>
              <a:gd name="connsiteX3-101" fmla="*/ 0 w 2343124"/>
              <a:gd name="connsiteY3-102" fmla="*/ 0 h 4434214"/>
              <a:gd name="connsiteX4-103" fmla="*/ 2329841 w 2343124"/>
              <a:gd name="connsiteY4-104" fmla="*/ 0 h 4434214"/>
              <a:gd name="connsiteX5-105" fmla="*/ 2343124 w 2343124"/>
              <a:gd name="connsiteY5-106" fmla="*/ 2245917 h 4434214"/>
              <a:gd name="connsiteX0-107" fmla="*/ 2329841 w 2347886"/>
              <a:gd name="connsiteY0-108" fmla="*/ 3682652 h 4434214"/>
              <a:gd name="connsiteX1-109" fmla="*/ 2329841 w 2347886"/>
              <a:gd name="connsiteY1-110" fmla="*/ 4434214 h 4434214"/>
              <a:gd name="connsiteX2-111" fmla="*/ 0 w 2347886"/>
              <a:gd name="connsiteY2-112" fmla="*/ 4434214 h 4434214"/>
              <a:gd name="connsiteX3-113" fmla="*/ 0 w 2347886"/>
              <a:gd name="connsiteY3-114" fmla="*/ 0 h 4434214"/>
              <a:gd name="connsiteX4-115" fmla="*/ 2329841 w 2347886"/>
              <a:gd name="connsiteY4-116" fmla="*/ 0 h 4434214"/>
              <a:gd name="connsiteX5-117" fmla="*/ 2347886 w 2347886"/>
              <a:gd name="connsiteY5-118" fmla="*/ 2245917 h 4434214"/>
              <a:gd name="connsiteX0-119" fmla="*/ 2329841 w 2329841"/>
              <a:gd name="connsiteY0-120" fmla="*/ 3682652 h 4434214"/>
              <a:gd name="connsiteX1-121" fmla="*/ 2329841 w 2329841"/>
              <a:gd name="connsiteY1-122" fmla="*/ 4434214 h 4434214"/>
              <a:gd name="connsiteX2-123" fmla="*/ 0 w 2329841"/>
              <a:gd name="connsiteY2-124" fmla="*/ 4434214 h 4434214"/>
              <a:gd name="connsiteX3-125" fmla="*/ 0 w 2329841"/>
              <a:gd name="connsiteY3-126" fmla="*/ 0 h 4434214"/>
              <a:gd name="connsiteX4-127" fmla="*/ 2329841 w 2329841"/>
              <a:gd name="connsiteY4-128" fmla="*/ 0 h 4434214"/>
              <a:gd name="connsiteX5-129" fmla="*/ 2328836 w 2329841"/>
              <a:gd name="connsiteY5-130" fmla="*/ 2245917 h 44342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329841" h="4434214">
                <a:moveTo>
                  <a:pt x="2329841" y="3682652"/>
                </a:moveTo>
                <a:lnTo>
                  <a:pt x="2329841" y="4434214"/>
                </a:lnTo>
                <a:lnTo>
                  <a:pt x="0" y="4434214"/>
                </a:lnTo>
                <a:lnTo>
                  <a:pt x="0" y="0"/>
                </a:lnTo>
                <a:lnTo>
                  <a:pt x="2329841" y="0"/>
                </a:lnTo>
                <a:cubicBezTo>
                  <a:pt x="2329841" y="730685"/>
                  <a:pt x="2328836" y="2245917"/>
                  <a:pt x="2328836" y="2245917"/>
                </a:cubicBezTo>
              </a:path>
            </a:pathLst>
          </a:custGeom>
          <a:noFill/>
          <a:ln w="38100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10629" y="2523497"/>
            <a:ext cx="1512854" cy="87323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effectLst>
            <a:outerShdw blurRad="127000" dist="762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40" spc="316" dirty="0">
              <a:solidFill>
                <a:schemeClr val="bg1"/>
              </a:solidFill>
              <a:latin typeface="Impact" panose="020B0806030902050204" pitchFamily="34" charset="0"/>
              <a:cs typeface="Mongolian Baiti" panose="03000500000000000000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81103" y="4353258"/>
            <a:ext cx="873233" cy="873233"/>
          </a:xfrm>
          <a:prstGeom prst="rect">
            <a:avLst/>
          </a:prstGeom>
          <a:solidFill>
            <a:srgbClr val="0070C0">
              <a:alpha val="90000"/>
            </a:srgbClr>
          </a:solidFill>
          <a:ln>
            <a:noFill/>
          </a:ln>
          <a:effectLst>
            <a:outerShdw blurRad="127000" dist="762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40" b="1" spc="316" dirty="0">
              <a:solidFill>
                <a:schemeClr val="bg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90080" y="5267067"/>
            <a:ext cx="344933" cy="344933"/>
          </a:xfrm>
          <a:prstGeom prst="rect">
            <a:avLst/>
          </a:prstGeom>
          <a:solidFill>
            <a:srgbClr val="00B0F0">
              <a:alpha val="90000"/>
            </a:srgbClr>
          </a:solidFill>
          <a:ln>
            <a:noFill/>
          </a:ln>
          <a:effectLst>
            <a:outerShdw blurRad="127000" dist="762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640" b="1" spc="316" dirty="0">
              <a:solidFill>
                <a:schemeClr val="bg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18120" y="2406668"/>
            <a:ext cx="3672408" cy="959048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spc="31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 大家</a:t>
            </a:r>
            <a:endParaRPr lang="zh-CN" altLang="en-US" sz="5400" b="1" spc="316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4818120" y="3463017"/>
            <a:ext cx="48762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spc="31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江苏沙沙旅行网络科技有限公司</a:t>
            </a:r>
            <a:endParaRPr lang="zh-CN" altLang="en-US" sz="2400" b="1" spc="316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 descr="ppt1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9" t="29267" r="31143" b="35962"/>
          <a:stretch>
            <a:fillRect/>
          </a:stretch>
        </p:blipFill>
        <p:spPr>
          <a:xfrm>
            <a:off x="4944922" y="1187625"/>
            <a:ext cx="1930137" cy="1278531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8"/>
          <p:cNvSpPr/>
          <p:nvPr/>
        </p:nvSpPr>
        <p:spPr bwMode="auto">
          <a:xfrm>
            <a:off x="1570036" y="1085420"/>
            <a:ext cx="3434268" cy="283700"/>
          </a:xfrm>
          <a:custGeom>
            <a:avLst/>
            <a:gdLst>
              <a:gd name="T0" fmla="*/ 0 w 230"/>
              <a:gd name="T1" fmla="*/ 0 h 17"/>
              <a:gd name="T2" fmla="*/ 211 w 230"/>
              <a:gd name="T3" fmla="*/ 0 h 17"/>
              <a:gd name="T4" fmla="*/ 230 w 230"/>
              <a:gd name="T5" fmla="*/ 17 h 17"/>
              <a:gd name="T6" fmla="*/ 0 w 230"/>
              <a:gd name="T7" fmla="*/ 17 h 17"/>
              <a:gd name="T8" fmla="*/ 0 w 230"/>
              <a:gd name="T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17">
                <a:moveTo>
                  <a:pt x="0" y="0"/>
                </a:moveTo>
                <a:lnTo>
                  <a:pt x="211" y="0"/>
                </a:lnTo>
                <a:lnTo>
                  <a:pt x="230" y="17"/>
                </a:lnTo>
                <a:lnTo>
                  <a:pt x="0" y="17"/>
                </a:lnTo>
                <a:lnTo>
                  <a:pt x="0" y="0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39" name="Freeform 10"/>
          <p:cNvSpPr/>
          <p:nvPr/>
        </p:nvSpPr>
        <p:spPr bwMode="auto">
          <a:xfrm>
            <a:off x="1719353" y="1369122"/>
            <a:ext cx="9974309" cy="4939871"/>
          </a:xfrm>
          <a:custGeom>
            <a:avLst/>
            <a:gdLst>
              <a:gd name="T0" fmla="*/ 660 w 668"/>
              <a:gd name="T1" fmla="*/ 0 h 331"/>
              <a:gd name="T2" fmla="*/ 8 w 668"/>
              <a:gd name="T3" fmla="*/ 0 h 331"/>
              <a:gd name="T4" fmla="*/ 0 w 668"/>
              <a:gd name="T5" fmla="*/ 9 h 331"/>
              <a:gd name="T6" fmla="*/ 0 w 668"/>
              <a:gd name="T7" fmla="*/ 323 h 331"/>
              <a:gd name="T8" fmla="*/ 8 w 668"/>
              <a:gd name="T9" fmla="*/ 331 h 331"/>
              <a:gd name="T10" fmla="*/ 660 w 668"/>
              <a:gd name="T11" fmla="*/ 331 h 331"/>
              <a:gd name="T12" fmla="*/ 668 w 668"/>
              <a:gd name="T13" fmla="*/ 323 h 331"/>
              <a:gd name="T14" fmla="*/ 668 w 668"/>
              <a:gd name="T15" fmla="*/ 9 h 331"/>
              <a:gd name="T16" fmla="*/ 660 w 668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8" h="331">
                <a:moveTo>
                  <a:pt x="660" y="0"/>
                </a:moveTo>
                <a:lnTo>
                  <a:pt x="8" y="0"/>
                </a:lnTo>
                <a:cubicBezTo>
                  <a:pt x="4" y="0"/>
                  <a:pt x="0" y="4"/>
                  <a:pt x="0" y="9"/>
                </a:cubicBezTo>
                <a:lnTo>
                  <a:pt x="0" y="323"/>
                </a:lnTo>
                <a:cubicBezTo>
                  <a:pt x="0" y="327"/>
                  <a:pt x="4" y="331"/>
                  <a:pt x="8" y="331"/>
                </a:cubicBezTo>
                <a:lnTo>
                  <a:pt x="660" y="331"/>
                </a:lnTo>
                <a:cubicBezTo>
                  <a:pt x="665" y="331"/>
                  <a:pt x="668" y="327"/>
                  <a:pt x="668" y="323"/>
                </a:cubicBezTo>
                <a:lnTo>
                  <a:pt x="668" y="9"/>
                </a:lnTo>
                <a:cubicBezTo>
                  <a:pt x="668" y="4"/>
                  <a:pt x="665" y="0"/>
                  <a:pt x="660" y="0"/>
                </a:cubicBezTo>
              </a:path>
            </a:pathLst>
          </a:custGeom>
          <a:solidFill>
            <a:srgbClr val="FFFFFF">
              <a:alpha val="85098"/>
            </a:srgbClr>
          </a:solidFill>
          <a:ln w="1270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40" name="Freeform 11"/>
          <p:cNvSpPr/>
          <p:nvPr/>
        </p:nvSpPr>
        <p:spPr bwMode="auto">
          <a:xfrm>
            <a:off x="10872422" y="5472822"/>
            <a:ext cx="821239" cy="836169"/>
          </a:xfrm>
          <a:custGeom>
            <a:avLst/>
            <a:gdLst>
              <a:gd name="T0" fmla="*/ 55 w 55"/>
              <a:gd name="T1" fmla="*/ 0 h 56"/>
              <a:gd name="T2" fmla="*/ 0 w 55"/>
              <a:gd name="T3" fmla="*/ 56 h 56"/>
              <a:gd name="T4" fmla="*/ 3 w 55"/>
              <a:gd name="T5" fmla="*/ 56 h 56"/>
              <a:gd name="T6" fmla="*/ 49 w 55"/>
              <a:gd name="T7" fmla="*/ 56 h 56"/>
              <a:gd name="T8" fmla="*/ 55 w 55"/>
              <a:gd name="T9" fmla="*/ 50 h 56"/>
              <a:gd name="T10" fmla="*/ 55 w 55"/>
              <a:gd name="T11" fmla="*/ 2 h 56"/>
              <a:gd name="T12" fmla="*/ 55 w 55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56">
                <a:moveTo>
                  <a:pt x="55" y="0"/>
                </a:moveTo>
                <a:cubicBezTo>
                  <a:pt x="37" y="19"/>
                  <a:pt x="19" y="37"/>
                  <a:pt x="0" y="56"/>
                </a:cubicBezTo>
                <a:cubicBezTo>
                  <a:pt x="1" y="56"/>
                  <a:pt x="2" y="56"/>
                  <a:pt x="3" y="56"/>
                </a:cubicBezTo>
                <a:lnTo>
                  <a:pt x="49" y="56"/>
                </a:lnTo>
                <a:cubicBezTo>
                  <a:pt x="52" y="56"/>
                  <a:pt x="55" y="51"/>
                  <a:pt x="55" y="50"/>
                </a:cubicBezTo>
                <a:lnTo>
                  <a:pt x="55" y="2"/>
                </a:lnTo>
                <a:lnTo>
                  <a:pt x="55" y="0"/>
                </a:lnTo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41" name="Freeform 9"/>
          <p:cNvSpPr/>
          <p:nvPr/>
        </p:nvSpPr>
        <p:spPr bwMode="auto">
          <a:xfrm>
            <a:off x="1570037" y="1085420"/>
            <a:ext cx="3150568" cy="2194945"/>
          </a:xfrm>
          <a:custGeom>
            <a:avLst/>
            <a:gdLst>
              <a:gd name="T0" fmla="*/ 0 w 211"/>
              <a:gd name="T1" fmla="*/ 0 h 147"/>
              <a:gd name="T2" fmla="*/ 211 w 211"/>
              <a:gd name="T3" fmla="*/ 0 h 147"/>
              <a:gd name="T4" fmla="*/ 152 w 211"/>
              <a:gd name="T5" fmla="*/ 147 h 147"/>
              <a:gd name="T6" fmla="*/ 0 w 211"/>
              <a:gd name="T7" fmla="*/ 147 h 147"/>
              <a:gd name="T8" fmla="*/ 0 w 211"/>
              <a:gd name="T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47">
                <a:moveTo>
                  <a:pt x="0" y="0"/>
                </a:moveTo>
                <a:lnTo>
                  <a:pt x="211" y="0"/>
                </a:lnTo>
                <a:lnTo>
                  <a:pt x="152" y="147"/>
                </a:lnTo>
                <a:lnTo>
                  <a:pt x="0" y="147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42" name="燕尾形 41"/>
          <p:cNvSpPr/>
          <p:nvPr/>
        </p:nvSpPr>
        <p:spPr>
          <a:xfrm>
            <a:off x="11363707" y="6003145"/>
            <a:ext cx="202472" cy="202472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TextBox 22"/>
          <p:cNvSpPr txBox="1"/>
          <p:nvPr/>
        </p:nvSpPr>
        <p:spPr>
          <a:xfrm>
            <a:off x="1677260" y="149170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第一章</a:t>
            </a:r>
            <a:endParaRPr lang="zh-CN" altLang="en-US" sz="6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25319" y="2707868"/>
            <a:ext cx="244169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CN" altLang="zh-CN" sz="8800" b="1" kern="100" dirty="0">
                <a:ea typeface="微软雅黑" panose="020B0503020204020204" pitchFamily="34" charset="-122"/>
                <a:cs typeface="微软雅黑" panose="020B0503020204020204" pitchFamily="34" charset="-122"/>
              </a:rPr>
              <a:t>概述</a:t>
            </a:r>
            <a:endParaRPr lang="zh-CN" altLang="zh-CN" sz="6600" b="1" kern="100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83802" y="4253003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ppt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108888" y="159231"/>
            <a:ext cx="1567911" cy="105066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693536" y="4253003"/>
            <a:ext cx="51283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应用领域与使用对象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" y="-194"/>
            <a:ext cx="12858736" cy="723303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712" b="-87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94"/>
            <a:ext cx="12858750" cy="7232844"/>
          </a:xfrm>
          <a:prstGeom prst="rect">
            <a:avLst/>
          </a:prstGeom>
          <a:solidFill>
            <a:schemeClr val="tx2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37"/>
          <p:cNvSpPr txBox="1"/>
          <p:nvPr/>
        </p:nvSpPr>
        <p:spPr>
          <a:xfrm>
            <a:off x="1359935" y="307496"/>
            <a:ext cx="1760886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背景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 descr="ppt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23816" y="304455"/>
            <a:ext cx="1567911" cy="105066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80703" y="1384077"/>
            <a:ext cx="5040560" cy="504056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513584" y="5892724"/>
            <a:ext cx="1008112" cy="1008112"/>
          </a:xfrm>
          <a:prstGeom prst="ellipse">
            <a:avLst/>
          </a:prstGeom>
          <a:solidFill>
            <a:srgbClr val="FFFFF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021403" y="6091249"/>
            <a:ext cx="667417" cy="667417"/>
          </a:xfrm>
          <a:prstGeom prst="ellipse">
            <a:avLst/>
          </a:prstGeom>
          <a:solidFill>
            <a:srgbClr val="0070C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48691" y="1655523"/>
            <a:ext cx="521723" cy="521723"/>
          </a:xfrm>
          <a:prstGeom prst="ellipse">
            <a:avLst/>
          </a:prstGeom>
          <a:solidFill>
            <a:srgbClr val="FFFFF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70414" y="2047483"/>
            <a:ext cx="3045896" cy="2076938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r>
              <a:rPr lang="zh-CN" altLang="zh-CN" sz="5400" b="1" kern="100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酒店发展的方向和趋势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65271" y="3755771"/>
            <a:ext cx="1723549" cy="70788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zh-CN" altLang="zh-CN" sz="4000" b="1" kern="100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连锁化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65271" y="2807651"/>
            <a:ext cx="1723549" cy="70788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4000" b="1" kern="100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智能化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65271" y="4703890"/>
            <a:ext cx="1723549" cy="70788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4000" b="1" kern="100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精品化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73391" y="1916384"/>
            <a:ext cx="1792478" cy="769441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r>
              <a:rPr lang="en-US" altLang="zh-CN" sz="4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lang="zh-CN" altLang="zh-CN" sz="4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zh-CN" altLang="en-US" sz="4400" b="1" dirty="0"/>
          </a:p>
        </p:txBody>
      </p:sp>
      <p:sp>
        <p:nvSpPr>
          <p:cNvPr id="23" name="矩形 22"/>
          <p:cNvSpPr/>
          <p:nvPr/>
        </p:nvSpPr>
        <p:spPr>
          <a:xfrm>
            <a:off x="8312030" y="230110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酒店率先完成智慧酒店改造</a:t>
            </a:r>
            <a:endParaRPr lang="zh-CN" altLang="en-US" sz="2400" b="1" dirty="0"/>
          </a:p>
        </p:txBody>
      </p:sp>
      <p:sp>
        <p:nvSpPr>
          <p:cNvPr id="25" name="矩形 24"/>
          <p:cNvSpPr/>
          <p:nvPr/>
        </p:nvSpPr>
        <p:spPr>
          <a:xfrm>
            <a:off x="5867670" y="23240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573391" y="3231605"/>
            <a:ext cx="1792478" cy="769441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r>
              <a:rPr lang="en-US" altLang="zh-CN" sz="4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800</a:t>
            </a:r>
            <a:r>
              <a:rPr lang="zh-CN" altLang="en-US" sz="4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</a:t>
            </a:r>
            <a:endParaRPr lang="zh-CN" altLang="en-US" sz="4400" b="1" dirty="0"/>
          </a:p>
        </p:txBody>
      </p:sp>
      <p:sp>
        <p:nvSpPr>
          <p:cNvPr id="37" name="矩形 36"/>
          <p:cNvSpPr/>
          <p:nvPr/>
        </p:nvSpPr>
        <p:spPr>
          <a:xfrm>
            <a:off x="8312030" y="361632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酒店自助机主机智能化设备</a:t>
            </a:r>
            <a:endParaRPr lang="zh-CN" altLang="en-US" sz="2400" b="1" dirty="0"/>
          </a:p>
        </p:txBody>
      </p:sp>
      <p:sp>
        <p:nvSpPr>
          <p:cNvPr id="38" name="矩形 37"/>
          <p:cNvSpPr/>
          <p:nvPr/>
        </p:nvSpPr>
        <p:spPr>
          <a:xfrm>
            <a:off x="5867670" y="363928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01959" y="5142460"/>
            <a:ext cx="1138161" cy="1138161"/>
            <a:chOff x="5822150" y="4703890"/>
            <a:chExt cx="1138161" cy="1138161"/>
          </a:xfrm>
        </p:grpSpPr>
        <p:sp>
          <p:nvSpPr>
            <p:cNvPr id="33" name="矩形 32"/>
            <p:cNvSpPr/>
            <p:nvPr/>
          </p:nvSpPr>
          <p:spPr>
            <a:xfrm>
              <a:off x="5873502" y="5030705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3200" b="1" kern="100" dirty="0">
                  <a:solidFill>
                    <a:schemeClr val="bg1"/>
                  </a:solidFill>
                  <a:ea typeface="微软雅黑" panose="020B0503020204020204" pitchFamily="34" charset="-122"/>
                  <a:cs typeface="微软雅黑" panose="020B0503020204020204" pitchFamily="34" charset="-122"/>
                </a:rPr>
                <a:t>选房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22150" y="4703890"/>
              <a:ext cx="1138161" cy="113816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07423" y="5142460"/>
            <a:ext cx="1138161" cy="1138161"/>
            <a:chOff x="5822150" y="4703890"/>
            <a:chExt cx="1138161" cy="1138161"/>
          </a:xfrm>
        </p:grpSpPr>
        <p:sp>
          <p:nvSpPr>
            <p:cNvPr id="45" name="矩形 44"/>
            <p:cNvSpPr/>
            <p:nvPr/>
          </p:nvSpPr>
          <p:spPr>
            <a:xfrm>
              <a:off x="5886109" y="5030705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kern="100" dirty="0">
                  <a:solidFill>
                    <a:schemeClr val="bg1"/>
                  </a:solidFill>
                  <a:ea typeface="微软雅黑" panose="020B0503020204020204" pitchFamily="34" charset="-122"/>
                  <a:cs typeface="微软雅黑" panose="020B0503020204020204" pitchFamily="34" charset="-122"/>
                </a:rPr>
                <a:t>登记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822150" y="4703890"/>
              <a:ext cx="1138161" cy="113816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412887" y="5142460"/>
            <a:ext cx="1138161" cy="1138161"/>
            <a:chOff x="5822150" y="4703890"/>
            <a:chExt cx="1138161" cy="1138161"/>
          </a:xfrm>
        </p:grpSpPr>
        <p:sp>
          <p:nvSpPr>
            <p:cNvPr id="48" name="矩形 47"/>
            <p:cNvSpPr/>
            <p:nvPr/>
          </p:nvSpPr>
          <p:spPr>
            <a:xfrm>
              <a:off x="5901990" y="5030705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kern="100" dirty="0">
                  <a:solidFill>
                    <a:schemeClr val="bg1"/>
                  </a:solidFill>
                  <a:ea typeface="微软雅黑" panose="020B0503020204020204" pitchFamily="34" charset="-122"/>
                  <a:cs typeface="微软雅黑" panose="020B0503020204020204" pitchFamily="34" charset="-122"/>
                </a:rPr>
                <a:t>订房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822150" y="4703890"/>
              <a:ext cx="1138161" cy="113816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718351" y="5142460"/>
            <a:ext cx="1138161" cy="1138161"/>
            <a:chOff x="5822150" y="4703890"/>
            <a:chExt cx="1138161" cy="1138161"/>
          </a:xfrm>
        </p:grpSpPr>
        <p:sp>
          <p:nvSpPr>
            <p:cNvPr id="52" name="矩形 51"/>
            <p:cNvSpPr/>
            <p:nvPr/>
          </p:nvSpPr>
          <p:spPr>
            <a:xfrm>
              <a:off x="5853522" y="5030705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kern="100" dirty="0">
                  <a:solidFill>
                    <a:schemeClr val="bg1"/>
                  </a:solidFill>
                  <a:ea typeface="微软雅黑" panose="020B0503020204020204" pitchFamily="34" charset="-122"/>
                  <a:cs typeface="微软雅黑" panose="020B0503020204020204" pitchFamily="34" charset="-122"/>
                </a:rPr>
                <a:t>续住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5822150" y="4703890"/>
              <a:ext cx="1138161" cy="113816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023816" y="5142460"/>
            <a:ext cx="1138161" cy="1138161"/>
            <a:chOff x="5822150" y="4703890"/>
            <a:chExt cx="1138161" cy="1138161"/>
          </a:xfrm>
        </p:grpSpPr>
        <p:sp>
          <p:nvSpPr>
            <p:cNvPr id="55" name="矩形 54"/>
            <p:cNvSpPr/>
            <p:nvPr/>
          </p:nvSpPr>
          <p:spPr>
            <a:xfrm>
              <a:off x="5908229" y="5030705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kern="100" dirty="0">
                  <a:solidFill>
                    <a:schemeClr val="bg1"/>
                  </a:solidFill>
                  <a:ea typeface="微软雅黑" panose="020B0503020204020204" pitchFamily="34" charset="-122"/>
                  <a:cs typeface="微软雅黑" panose="020B0503020204020204" pitchFamily="34" charset="-122"/>
                </a:rPr>
                <a:t>退房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822150" y="4703890"/>
              <a:ext cx="1138161" cy="113816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5850904" y="4378796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沙沙旅行酒店自助入住机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3135" y="240445"/>
            <a:ext cx="1092005" cy="822131"/>
            <a:chOff x="-1347489" y="1355115"/>
            <a:chExt cx="1092005" cy="822131"/>
          </a:xfrm>
        </p:grpSpPr>
        <p:sp>
          <p:nvSpPr>
            <p:cNvPr id="3" name="菱形 2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菱形 38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" y="-194"/>
            <a:ext cx="12858736" cy="723303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712" b="-87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94"/>
            <a:ext cx="12858750" cy="7232844"/>
          </a:xfrm>
          <a:prstGeom prst="rect">
            <a:avLst/>
          </a:prstGeom>
          <a:solidFill>
            <a:schemeClr val="tx2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37"/>
          <p:cNvSpPr txBox="1"/>
          <p:nvPr/>
        </p:nvSpPr>
        <p:spPr>
          <a:xfrm>
            <a:off x="1244799" y="370723"/>
            <a:ext cx="4633467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应用领域与使用对象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 descr="ppt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23816" y="304455"/>
            <a:ext cx="1567911" cy="10506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94757" y="2361323"/>
            <a:ext cx="7069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自助入住机的主要应用领域为各大酒店，包括</a:t>
            </a:r>
            <a:r>
              <a:rPr lang="zh-CN" altLang="zh-CN" sz="36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精品酒店、连锁酒店</a:t>
            </a:r>
            <a:r>
              <a: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0721" y="4852655"/>
            <a:ext cx="107773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使用对象包括入住酒店的用户，</a:t>
            </a:r>
            <a:r>
              <a:rPr lang="en-US" altLang="zh-CN" sz="4000" b="1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ota</a:t>
            </a:r>
            <a:r>
              <a: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预定的用户</a:t>
            </a:r>
            <a:endParaRPr lang="zh-CN" altLang="en-US" sz="4000" dirty="0"/>
          </a:p>
        </p:txBody>
      </p:sp>
      <p:sp>
        <p:nvSpPr>
          <p:cNvPr id="8" name="矩形 7"/>
          <p:cNvSpPr/>
          <p:nvPr/>
        </p:nvSpPr>
        <p:spPr>
          <a:xfrm>
            <a:off x="2612951" y="2116351"/>
            <a:ext cx="7704856" cy="221854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756967" y="2260367"/>
            <a:ext cx="7704856" cy="221854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3135" y="240445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8"/>
          <p:cNvSpPr/>
          <p:nvPr/>
        </p:nvSpPr>
        <p:spPr bwMode="auto">
          <a:xfrm>
            <a:off x="1570036" y="1085420"/>
            <a:ext cx="3434268" cy="283700"/>
          </a:xfrm>
          <a:custGeom>
            <a:avLst/>
            <a:gdLst>
              <a:gd name="T0" fmla="*/ 0 w 230"/>
              <a:gd name="T1" fmla="*/ 0 h 17"/>
              <a:gd name="T2" fmla="*/ 211 w 230"/>
              <a:gd name="T3" fmla="*/ 0 h 17"/>
              <a:gd name="T4" fmla="*/ 230 w 230"/>
              <a:gd name="T5" fmla="*/ 17 h 17"/>
              <a:gd name="T6" fmla="*/ 0 w 230"/>
              <a:gd name="T7" fmla="*/ 17 h 17"/>
              <a:gd name="T8" fmla="*/ 0 w 230"/>
              <a:gd name="T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17">
                <a:moveTo>
                  <a:pt x="0" y="0"/>
                </a:moveTo>
                <a:lnTo>
                  <a:pt x="211" y="0"/>
                </a:lnTo>
                <a:lnTo>
                  <a:pt x="230" y="17"/>
                </a:lnTo>
                <a:lnTo>
                  <a:pt x="0" y="17"/>
                </a:lnTo>
                <a:lnTo>
                  <a:pt x="0" y="0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39" name="Freeform 10"/>
          <p:cNvSpPr/>
          <p:nvPr/>
        </p:nvSpPr>
        <p:spPr bwMode="auto">
          <a:xfrm>
            <a:off x="1719353" y="1369122"/>
            <a:ext cx="9974309" cy="4939871"/>
          </a:xfrm>
          <a:custGeom>
            <a:avLst/>
            <a:gdLst>
              <a:gd name="T0" fmla="*/ 660 w 668"/>
              <a:gd name="T1" fmla="*/ 0 h 331"/>
              <a:gd name="T2" fmla="*/ 8 w 668"/>
              <a:gd name="T3" fmla="*/ 0 h 331"/>
              <a:gd name="T4" fmla="*/ 0 w 668"/>
              <a:gd name="T5" fmla="*/ 9 h 331"/>
              <a:gd name="T6" fmla="*/ 0 w 668"/>
              <a:gd name="T7" fmla="*/ 323 h 331"/>
              <a:gd name="T8" fmla="*/ 8 w 668"/>
              <a:gd name="T9" fmla="*/ 331 h 331"/>
              <a:gd name="T10" fmla="*/ 660 w 668"/>
              <a:gd name="T11" fmla="*/ 331 h 331"/>
              <a:gd name="T12" fmla="*/ 668 w 668"/>
              <a:gd name="T13" fmla="*/ 323 h 331"/>
              <a:gd name="T14" fmla="*/ 668 w 668"/>
              <a:gd name="T15" fmla="*/ 9 h 331"/>
              <a:gd name="T16" fmla="*/ 660 w 668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8" h="331">
                <a:moveTo>
                  <a:pt x="660" y="0"/>
                </a:moveTo>
                <a:lnTo>
                  <a:pt x="8" y="0"/>
                </a:lnTo>
                <a:cubicBezTo>
                  <a:pt x="4" y="0"/>
                  <a:pt x="0" y="4"/>
                  <a:pt x="0" y="9"/>
                </a:cubicBezTo>
                <a:lnTo>
                  <a:pt x="0" y="323"/>
                </a:lnTo>
                <a:cubicBezTo>
                  <a:pt x="0" y="327"/>
                  <a:pt x="4" y="331"/>
                  <a:pt x="8" y="331"/>
                </a:cubicBezTo>
                <a:lnTo>
                  <a:pt x="660" y="331"/>
                </a:lnTo>
                <a:cubicBezTo>
                  <a:pt x="665" y="331"/>
                  <a:pt x="668" y="327"/>
                  <a:pt x="668" y="323"/>
                </a:cubicBezTo>
                <a:lnTo>
                  <a:pt x="668" y="9"/>
                </a:lnTo>
                <a:cubicBezTo>
                  <a:pt x="668" y="4"/>
                  <a:pt x="665" y="0"/>
                  <a:pt x="660" y="0"/>
                </a:cubicBezTo>
              </a:path>
            </a:pathLst>
          </a:custGeom>
          <a:solidFill>
            <a:srgbClr val="FFFFFF">
              <a:alpha val="85098"/>
            </a:srgbClr>
          </a:solidFill>
          <a:ln w="1270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40" name="Freeform 11"/>
          <p:cNvSpPr/>
          <p:nvPr/>
        </p:nvSpPr>
        <p:spPr bwMode="auto">
          <a:xfrm>
            <a:off x="10872422" y="5472822"/>
            <a:ext cx="821239" cy="836169"/>
          </a:xfrm>
          <a:custGeom>
            <a:avLst/>
            <a:gdLst>
              <a:gd name="T0" fmla="*/ 55 w 55"/>
              <a:gd name="T1" fmla="*/ 0 h 56"/>
              <a:gd name="T2" fmla="*/ 0 w 55"/>
              <a:gd name="T3" fmla="*/ 56 h 56"/>
              <a:gd name="T4" fmla="*/ 3 w 55"/>
              <a:gd name="T5" fmla="*/ 56 h 56"/>
              <a:gd name="T6" fmla="*/ 49 w 55"/>
              <a:gd name="T7" fmla="*/ 56 h 56"/>
              <a:gd name="T8" fmla="*/ 55 w 55"/>
              <a:gd name="T9" fmla="*/ 50 h 56"/>
              <a:gd name="T10" fmla="*/ 55 w 55"/>
              <a:gd name="T11" fmla="*/ 2 h 56"/>
              <a:gd name="T12" fmla="*/ 55 w 55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56">
                <a:moveTo>
                  <a:pt x="55" y="0"/>
                </a:moveTo>
                <a:cubicBezTo>
                  <a:pt x="37" y="19"/>
                  <a:pt x="19" y="37"/>
                  <a:pt x="0" y="56"/>
                </a:cubicBezTo>
                <a:cubicBezTo>
                  <a:pt x="1" y="56"/>
                  <a:pt x="2" y="56"/>
                  <a:pt x="3" y="56"/>
                </a:cubicBezTo>
                <a:lnTo>
                  <a:pt x="49" y="56"/>
                </a:lnTo>
                <a:cubicBezTo>
                  <a:pt x="52" y="56"/>
                  <a:pt x="55" y="51"/>
                  <a:pt x="55" y="50"/>
                </a:cubicBezTo>
                <a:lnTo>
                  <a:pt x="55" y="2"/>
                </a:lnTo>
                <a:lnTo>
                  <a:pt x="55" y="0"/>
                </a:lnTo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41" name="Freeform 9"/>
          <p:cNvSpPr/>
          <p:nvPr/>
        </p:nvSpPr>
        <p:spPr bwMode="auto">
          <a:xfrm>
            <a:off x="1570037" y="1085420"/>
            <a:ext cx="3150568" cy="2194945"/>
          </a:xfrm>
          <a:custGeom>
            <a:avLst/>
            <a:gdLst>
              <a:gd name="T0" fmla="*/ 0 w 211"/>
              <a:gd name="T1" fmla="*/ 0 h 147"/>
              <a:gd name="T2" fmla="*/ 211 w 211"/>
              <a:gd name="T3" fmla="*/ 0 h 147"/>
              <a:gd name="T4" fmla="*/ 152 w 211"/>
              <a:gd name="T5" fmla="*/ 147 h 147"/>
              <a:gd name="T6" fmla="*/ 0 w 211"/>
              <a:gd name="T7" fmla="*/ 147 h 147"/>
              <a:gd name="T8" fmla="*/ 0 w 211"/>
              <a:gd name="T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47">
                <a:moveTo>
                  <a:pt x="0" y="0"/>
                </a:moveTo>
                <a:lnTo>
                  <a:pt x="211" y="0"/>
                </a:lnTo>
                <a:lnTo>
                  <a:pt x="152" y="147"/>
                </a:lnTo>
                <a:lnTo>
                  <a:pt x="0" y="147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128556" tIns="64278" rIns="128556" bIns="64278" numCol="1" anchor="t" anchorCtr="0" compatLnSpc="1"/>
          <a:lstStyle/>
          <a:p>
            <a:endParaRPr lang="zh-CN" altLang="en-US"/>
          </a:p>
        </p:txBody>
      </p:sp>
      <p:sp>
        <p:nvSpPr>
          <p:cNvPr id="42" name="燕尾形 41"/>
          <p:cNvSpPr/>
          <p:nvPr/>
        </p:nvSpPr>
        <p:spPr>
          <a:xfrm>
            <a:off x="11363707" y="6003145"/>
            <a:ext cx="202472" cy="202472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TextBox 22"/>
          <p:cNvSpPr txBox="1"/>
          <p:nvPr/>
        </p:nvSpPr>
        <p:spPr>
          <a:xfrm>
            <a:off x="1677260" y="149170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第二章</a:t>
            </a:r>
            <a:endParaRPr lang="zh-CN" altLang="en-US" sz="6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5199" y="2606071"/>
            <a:ext cx="46987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CN" altLang="en-US" sz="8800" b="1" kern="100" dirty="0">
                <a:ea typeface="微软雅黑" panose="020B0503020204020204" pitchFamily="34" charset="-122"/>
                <a:cs typeface="微软雅黑" panose="020B0503020204020204" pitchFamily="34" charset="-122"/>
              </a:rPr>
              <a:t>系统综述</a:t>
            </a:r>
            <a:endParaRPr lang="zh-CN" altLang="zh-CN" sz="6600" b="1" kern="100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77047" y="4148348"/>
            <a:ext cx="2820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流程导示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ppt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108888" y="159231"/>
            <a:ext cx="1567911" cy="105066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286793" y="4148347"/>
            <a:ext cx="3607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95918" y="5009432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自助入住机用户操作区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89437" y="500978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7"/>
          <p:cNvSpPr txBox="1"/>
          <p:nvPr/>
        </p:nvSpPr>
        <p:spPr>
          <a:xfrm>
            <a:off x="1244799" y="370723"/>
            <a:ext cx="4633467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应用领域与使用对象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23816" y="304455"/>
            <a:ext cx="1567911" cy="10506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03135" y="240445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 b="12535"/>
          <a:stretch>
            <a:fillRect/>
          </a:stretch>
        </p:blipFill>
        <p:spPr>
          <a:xfrm>
            <a:off x="-1936" y="0"/>
            <a:ext cx="12860685" cy="723413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-194"/>
            <a:ext cx="12858750" cy="7232844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37"/>
          <p:cNvSpPr txBox="1"/>
          <p:nvPr/>
        </p:nvSpPr>
        <p:spPr>
          <a:xfrm>
            <a:off x="1397199" y="523123"/>
            <a:ext cx="2581623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2.1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流程导示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图片 20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176216" y="456855"/>
            <a:ext cx="1567911" cy="105066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55535" y="392845"/>
            <a:ext cx="1092005" cy="822131"/>
            <a:chOff x="-1347489" y="1355115"/>
            <a:chExt cx="1092005" cy="822131"/>
          </a:xfrm>
        </p:grpSpPr>
        <p:sp>
          <p:nvSpPr>
            <p:cNvPr id="23" name="菱形 22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2046" y="1888134"/>
            <a:ext cx="1348425" cy="544664"/>
            <a:chOff x="521557" y="1888134"/>
            <a:chExt cx="1584706" cy="640104"/>
          </a:xfrm>
        </p:grpSpPr>
        <p:sp>
          <p:nvSpPr>
            <p:cNvPr id="9" name="矩形 8"/>
            <p:cNvSpPr/>
            <p:nvPr/>
          </p:nvSpPr>
          <p:spPr>
            <a:xfrm>
              <a:off x="540244" y="1888134"/>
              <a:ext cx="1566019" cy="640104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21557" y="1957865"/>
              <a:ext cx="1566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选取房型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箭头: 虚尾 2"/>
          <p:cNvSpPr/>
          <p:nvPr/>
        </p:nvSpPr>
        <p:spPr>
          <a:xfrm>
            <a:off x="1733821" y="2050949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2258875" y="1879771"/>
            <a:ext cx="1756109" cy="544664"/>
            <a:chOff x="540245" y="1888135"/>
            <a:chExt cx="1756109" cy="544664"/>
          </a:xfrm>
        </p:grpSpPr>
        <p:sp>
          <p:nvSpPr>
            <p:cNvPr id="26" name="矩形 25"/>
            <p:cNvSpPr/>
            <p:nvPr/>
          </p:nvSpPr>
          <p:spPr>
            <a:xfrm>
              <a:off x="540245" y="1888135"/>
              <a:ext cx="1481276" cy="544664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5519" y="1971133"/>
              <a:ext cx="17408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选择住几夜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06264" y="1863672"/>
            <a:ext cx="1832754" cy="569126"/>
            <a:chOff x="540244" y="1888134"/>
            <a:chExt cx="1989008" cy="617648"/>
          </a:xfrm>
        </p:grpSpPr>
        <p:sp>
          <p:nvSpPr>
            <p:cNvPr id="30" name="矩形 29"/>
            <p:cNvSpPr/>
            <p:nvPr/>
          </p:nvSpPr>
          <p:spPr>
            <a:xfrm>
              <a:off x="540244" y="1888134"/>
              <a:ext cx="1972431" cy="617648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20169" y="1972669"/>
              <a:ext cx="1909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选择同住几人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862170" y="1863672"/>
            <a:ext cx="1284245" cy="560816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892858" y="1936213"/>
            <a:ext cx="1222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刷身份证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03409" y="1862407"/>
            <a:ext cx="1534822" cy="707886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796058" y="1859232"/>
            <a:ext cx="153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拍摄获取入驻人头像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箭头: 虚尾 39"/>
          <p:cNvSpPr/>
          <p:nvPr/>
        </p:nvSpPr>
        <p:spPr>
          <a:xfrm>
            <a:off x="3858215" y="2050949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虚尾 40"/>
          <p:cNvSpPr/>
          <p:nvPr/>
        </p:nvSpPr>
        <p:spPr>
          <a:xfrm>
            <a:off x="6322475" y="2050949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虚尾 41"/>
          <p:cNvSpPr/>
          <p:nvPr/>
        </p:nvSpPr>
        <p:spPr>
          <a:xfrm>
            <a:off x="8207678" y="2050949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直角上 5"/>
          <p:cNvSpPr/>
          <p:nvPr/>
        </p:nvSpPr>
        <p:spPr>
          <a:xfrm flipV="1">
            <a:off x="10327977" y="2160463"/>
            <a:ext cx="1718021" cy="1671883"/>
          </a:xfrm>
          <a:prstGeom prst="bentUpArrow">
            <a:avLst>
              <a:gd name="adj1" fmla="val 13416"/>
              <a:gd name="adj2" fmla="val 25000"/>
              <a:gd name="adj3" fmla="val 28309"/>
            </a:avLst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0875509" y="3927607"/>
            <a:ext cx="1534822" cy="490130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1023816" y="3972617"/>
            <a:ext cx="1238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箭头: 虚尾 44"/>
          <p:cNvSpPr/>
          <p:nvPr/>
        </p:nvSpPr>
        <p:spPr>
          <a:xfrm flipH="1">
            <a:off x="10353596" y="4046248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703409" y="3777408"/>
            <a:ext cx="1627471" cy="711061"/>
            <a:chOff x="8703409" y="3777408"/>
            <a:chExt cx="1627471" cy="711061"/>
          </a:xfrm>
        </p:grpSpPr>
        <p:sp>
          <p:nvSpPr>
            <p:cNvPr id="46" name="矩形 45"/>
            <p:cNvSpPr/>
            <p:nvPr/>
          </p:nvSpPr>
          <p:spPr>
            <a:xfrm>
              <a:off x="8703409" y="3780583"/>
              <a:ext cx="1534822" cy="707886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796058" y="3777408"/>
              <a:ext cx="15348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PMS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获取房态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箭头: 虚尾 48"/>
          <p:cNvSpPr/>
          <p:nvPr/>
        </p:nvSpPr>
        <p:spPr>
          <a:xfrm flipH="1">
            <a:off x="8207678" y="4009432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780777" y="3777408"/>
            <a:ext cx="1534822" cy="711061"/>
            <a:chOff x="8903980" y="3777408"/>
            <a:chExt cx="1534822" cy="711061"/>
          </a:xfrm>
        </p:grpSpPr>
        <p:sp>
          <p:nvSpPr>
            <p:cNvPr id="51" name="矩形 50"/>
            <p:cNvSpPr/>
            <p:nvPr/>
          </p:nvSpPr>
          <p:spPr>
            <a:xfrm>
              <a:off x="8985373" y="3780583"/>
              <a:ext cx="1252858" cy="707886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903980" y="3777408"/>
              <a:ext cx="15348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获取可入住房号列表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箭头: 虚尾 52"/>
          <p:cNvSpPr/>
          <p:nvPr/>
        </p:nvSpPr>
        <p:spPr>
          <a:xfrm flipH="1">
            <a:off x="6321507" y="4009432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4405818" y="3780583"/>
            <a:ext cx="1833200" cy="746031"/>
            <a:chOff x="8645480" y="3780583"/>
            <a:chExt cx="1833200" cy="746031"/>
          </a:xfrm>
        </p:grpSpPr>
        <p:sp>
          <p:nvSpPr>
            <p:cNvPr id="55" name="矩形 54"/>
            <p:cNvSpPr/>
            <p:nvPr/>
          </p:nvSpPr>
          <p:spPr>
            <a:xfrm>
              <a:off x="8645480" y="3780583"/>
              <a:ext cx="1833200" cy="707886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750458" y="3818728"/>
              <a:ext cx="15348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生成入住信息同步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PMS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箭头: 虚尾 56"/>
          <p:cNvSpPr/>
          <p:nvPr/>
        </p:nvSpPr>
        <p:spPr>
          <a:xfrm flipH="1">
            <a:off x="3824416" y="4062671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147931" y="3843765"/>
            <a:ext cx="1740835" cy="544664"/>
            <a:chOff x="429301" y="1888135"/>
            <a:chExt cx="1740835" cy="544664"/>
          </a:xfrm>
        </p:grpSpPr>
        <p:sp>
          <p:nvSpPr>
            <p:cNvPr id="59" name="矩形 58"/>
            <p:cNvSpPr/>
            <p:nvPr/>
          </p:nvSpPr>
          <p:spPr>
            <a:xfrm>
              <a:off x="540245" y="1888135"/>
              <a:ext cx="1481276" cy="544664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29301" y="1956234"/>
              <a:ext cx="17408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生成支付信息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箭头: 虚尾 62"/>
          <p:cNvSpPr/>
          <p:nvPr/>
        </p:nvSpPr>
        <p:spPr>
          <a:xfrm flipH="1">
            <a:off x="1733821" y="3979745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253180" y="3757976"/>
            <a:ext cx="1387291" cy="727318"/>
            <a:chOff x="475880" y="1800729"/>
            <a:chExt cx="1630383" cy="854764"/>
          </a:xfrm>
        </p:grpSpPr>
        <p:sp>
          <p:nvSpPr>
            <p:cNvPr id="66" name="矩形 65"/>
            <p:cNvSpPr/>
            <p:nvPr/>
          </p:nvSpPr>
          <p:spPr>
            <a:xfrm>
              <a:off x="540244" y="1823566"/>
              <a:ext cx="1566019" cy="831927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75880" y="1800729"/>
              <a:ext cx="1566018" cy="831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支付宝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微信支付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箭头: 虚尾 67"/>
          <p:cNvSpPr/>
          <p:nvPr/>
        </p:nvSpPr>
        <p:spPr>
          <a:xfrm rot="16200000" flipH="1">
            <a:off x="659700" y="4735808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307947" y="5500727"/>
            <a:ext cx="1373065" cy="707886"/>
            <a:chOff x="540244" y="1823566"/>
            <a:chExt cx="1613664" cy="831927"/>
          </a:xfrm>
        </p:grpSpPr>
        <p:sp>
          <p:nvSpPr>
            <p:cNvPr id="70" name="矩形 69"/>
            <p:cNvSpPr/>
            <p:nvPr/>
          </p:nvSpPr>
          <p:spPr>
            <a:xfrm>
              <a:off x="540244" y="1823566"/>
              <a:ext cx="1566019" cy="831927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587890" y="2031185"/>
              <a:ext cx="1566018" cy="47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支付成功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箭头: 虚尾 71"/>
          <p:cNvSpPr/>
          <p:nvPr/>
        </p:nvSpPr>
        <p:spPr>
          <a:xfrm>
            <a:off x="1733821" y="5745301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2258875" y="5650023"/>
            <a:ext cx="1481276" cy="544664"/>
            <a:chOff x="540245" y="1888135"/>
            <a:chExt cx="1481276" cy="544664"/>
          </a:xfrm>
        </p:grpSpPr>
        <p:sp>
          <p:nvSpPr>
            <p:cNvPr id="74" name="矩形 73"/>
            <p:cNvSpPr/>
            <p:nvPr/>
          </p:nvSpPr>
          <p:spPr>
            <a:xfrm>
              <a:off x="540245" y="1888135"/>
              <a:ext cx="1481276" cy="544664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62779" y="1960412"/>
              <a:ext cx="1332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制作房卡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箭头: 虚尾 75"/>
          <p:cNvSpPr/>
          <p:nvPr/>
        </p:nvSpPr>
        <p:spPr>
          <a:xfrm>
            <a:off x="3888766" y="5745301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4405819" y="5650023"/>
            <a:ext cx="1870245" cy="544664"/>
            <a:chOff x="435268" y="1888135"/>
            <a:chExt cx="1870245" cy="544664"/>
          </a:xfrm>
        </p:grpSpPr>
        <p:sp>
          <p:nvSpPr>
            <p:cNvPr id="78" name="矩形 77"/>
            <p:cNvSpPr/>
            <p:nvPr/>
          </p:nvSpPr>
          <p:spPr>
            <a:xfrm>
              <a:off x="435268" y="1888135"/>
              <a:ext cx="1817924" cy="544664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72313" y="1983413"/>
              <a:ext cx="183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打印入住凭条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" name="箭头: 虚尾 80"/>
          <p:cNvSpPr/>
          <p:nvPr/>
        </p:nvSpPr>
        <p:spPr>
          <a:xfrm>
            <a:off x="6321507" y="5799992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862170" y="5572735"/>
            <a:ext cx="1284245" cy="707886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6925433" y="5575910"/>
            <a:ext cx="1222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客人取卡入住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箭头: 虚尾 84"/>
          <p:cNvSpPr/>
          <p:nvPr/>
        </p:nvSpPr>
        <p:spPr>
          <a:xfrm>
            <a:off x="8207678" y="5838214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8703409" y="5572736"/>
            <a:ext cx="1670492" cy="707886"/>
            <a:chOff x="8703409" y="3760319"/>
            <a:chExt cx="1670492" cy="707886"/>
          </a:xfrm>
        </p:grpSpPr>
        <p:sp>
          <p:nvSpPr>
            <p:cNvPr id="87" name="矩形 86"/>
            <p:cNvSpPr/>
            <p:nvPr/>
          </p:nvSpPr>
          <p:spPr>
            <a:xfrm>
              <a:off x="8703409" y="3760319"/>
              <a:ext cx="1534822" cy="707886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8839079" y="3932884"/>
              <a:ext cx="1534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入住成功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0822156" y="4900038"/>
            <a:ext cx="1799907" cy="1799907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259" y="5066106"/>
            <a:ext cx="501712" cy="506445"/>
          </a:xfrm>
          <a:prstGeom prst="rect">
            <a:avLst/>
          </a:prstGeom>
        </p:spPr>
      </p:pic>
      <p:sp>
        <p:nvSpPr>
          <p:cNvPr id="90" name="矩形 89"/>
          <p:cNvSpPr/>
          <p:nvPr/>
        </p:nvSpPr>
        <p:spPr>
          <a:xfrm>
            <a:off x="10853432" y="5597847"/>
            <a:ext cx="174083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公安部居民身份证网络认证系统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箭头: 虚尾 90"/>
          <p:cNvSpPr/>
          <p:nvPr/>
        </p:nvSpPr>
        <p:spPr>
          <a:xfrm rot="16200000" flipH="1">
            <a:off x="11202424" y="4520077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箭头: 虚尾 91"/>
          <p:cNvSpPr/>
          <p:nvPr/>
        </p:nvSpPr>
        <p:spPr>
          <a:xfrm rot="5400000" flipH="1" flipV="1">
            <a:off x="11790804" y="4520078"/>
            <a:ext cx="458302" cy="326479"/>
          </a:xfrm>
          <a:prstGeom prst="stripedRightArrow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7"/>
          <p:cNvSpPr txBox="1"/>
          <p:nvPr/>
        </p:nvSpPr>
        <p:spPr>
          <a:xfrm>
            <a:off x="1244799" y="370723"/>
            <a:ext cx="4633467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应用领域与使用对象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23816" y="304455"/>
            <a:ext cx="1567911" cy="10506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03135" y="240445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 b="12535"/>
          <a:stretch>
            <a:fillRect/>
          </a:stretch>
        </p:blipFill>
        <p:spPr>
          <a:xfrm>
            <a:off x="-1936" y="0"/>
            <a:ext cx="12860685" cy="723413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-194"/>
            <a:ext cx="12858750" cy="7232844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37"/>
          <p:cNvSpPr txBox="1"/>
          <p:nvPr/>
        </p:nvSpPr>
        <p:spPr>
          <a:xfrm>
            <a:off x="1397199" y="523123"/>
            <a:ext cx="3402361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2.2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系统功能简介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图片 20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176216" y="456855"/>
            <a:ext cx="1567911" cy="105066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55535" y="392845"/>
            <a:ext cx="1092005" cy="822131"/>
            <a:chOff x="-1347489" y="1355115"/>
            <a:chExt cx="1092005" cy="822131"/>
          </a:xfrm>
        </p:grpSpPr>
        <p:sp>
          <p:nvSpPr>
            <p:cNvPr id="23" name="菱形 22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3772238" y="2146246"/>
            <a:ext cx="53142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沙沙自助入住系统功能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909095" y="2968253"/>
            <a:ext cx="5040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205239" y="2896245"/>
            <a:ext cx="2520280" cy="11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>
            <a:stCxn id="32" idx="0"/>
          </p:cNvCxnSpPr>
          <p:nvPr/>
        </p:nvCxnSpPr>
        <p:spPr>
          <a:xfrm flipV="1">
            <a:off x="3370467" y="4588580"/>
            <a:ext cx="5816879" cy="3586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1532831" y="3832356"/>
            <a:ext cx="1837636" cy="1584169"/>
            <a:chOff x="1295140" y="3676288"/>
            <a:chExt cx="1837636" cy="1584169"/>
          </a:xfrm>
        </p:grpSpPr>
        <p:sp>
          <p:nvSpPr>
            <p:cNvPr id="32" name="六边形 31"/>
            <p:cNvSpPr/>
            <p:nvPr/>
          </p:nvSpPr>
          <p:spPr>
            <a:xfrm>
              <a:off x="1295140" y="3676288"/>
              <a:ext cx="1837636" cy="1584169"/>
            </a:xfrm>
            <a:prstGeom prst="hexagon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1604839" y="3832349"/>
              <a:ext cx="110799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自助</a:t>
              </a:r>
              <a:endParaRPr lang="en-US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入住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4084336" y="3832356"/>
            <a:ext cx="1837636" cy="1584169"/>
            <a:chOff x="1295140" y="3676288"/>
            <a:chExt cx="1837636" cy="1584169"/>
          </a:xfrm>
        </p:grpSpPr>
        <p:sp>
          <p:nvSpPr>
            <p:cNvPr id="94" name="六边形 93"/>
            <p:cNvSpPr/>
            <p:nvPr/>
          </p:nvSpPr>
          <p:spPr>
            <a:xfrm>
              <a:off x="1295140" y="3676288"/>
              <a:ext cx="1837636" cy="1584169"/>
            </a:xfrm>
            <a:prstGeom prst="hexagon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1620145" y="3868207"/>
              <a:ext cx="110799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预定</a:t>
              </a:r>
              <a:endParaRPr lang="en-US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入住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635841" y="3832356"/>
            <a:ext cx="1837636" cy="1584169"/>
            <a:chOff x="1295140" y="3676288"/>
            <a:chExt cx="1837636" cy="1584169"/>
          </a:xfrm>
        </p:grpSpPr>
        <p:sp>
          <p:nvSpPr>
            <p:cNvPr id="97" name="六边形 96"/>
            <p:cNvSpPr/>
            <p:nvPr/>
          </p:nvSpPr>
          <p:spPr>
            <a:xfrm>
              <a:off x="1295140" y="3676288"/>
              <a:ext cx="1837636" cy="1584169"/>
            </a:xfrm>
            <a:prstGeom prst="hexagon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1659960" y="4109347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续住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187346" y="3832356"/>
            <a:ext cx="1837636" cy="1584169"/>
            <a:chOff x="1295140" y="3676288"/>
            <a:chExt cx="1837636" cy="1584169"/>
          </a:xfrm>
        </p:grpSpPr>
        <p:sp>
          <p:nvSpPr>
            <p:cNvPr id="100" name="六边形 99"/>
            <p:cNvSpPr/>
            <p:nvPr/>
          </p:nvSpPr>
          <p:spPr>
            <a:xfrm>
              <a:off x="1295140" y="3676288"/>
              <a:ext cx="1837636" cy="1584169"/>
            </a:xfrm>
            <a:prstGeom prst="hexagon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659960" y="4109347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退房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5074405"/>
            <a:ext cx="7653511" cy="1011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158246"/>
            <a:ext cx="7653511" cy="2916159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 descr="ppt1.png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1" t="29743" r="31143" b="35962"/>
          <a:stretch>
            <a:fillRect/>
          </a:stretch>
        </p:blipFill>
        <p:spPr>
          <a:xfrm>
            <a:off x="1108936" y="3045878"/>
            <a:ext cx="1567911" cy="10506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91272" y="324464"/>
            <a:ext cx="1092005" cy="822131"/>
            <a:chOff x="-1347489" y="1355115"/>
            <a:chExt cx="1092005" cy="822131"/>
          </a:xfrm>
        </p:grpSpPr>
        <p:sp>
          <p:nvSpPr>
            <p:cNvPr id="17" name="菱形 16"/>
            <p:cNvSpPr/>
            <p:nvPr/>
          </p:nvSpPr>
          <p:spPr>
            <a:xfrm>
              <a:off x="-1347489" y="1355115"/>
              <a:ext cx="822131" cy="822131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-1077615" y="1355115"/>
              <a:ext cx="822131" cy="822131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37"/>
          <p:cNvSpPr txBox="1"/>
          <p:nvPr/>
        </p:nvSpPr>
        <p:spPr>
          <a:xfrm>
            <a:off x="1229427" y="447973"/>
            <a:ext cx="4922008" cy="58981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自助入住机用户操作区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9535" y="281992"/>
            <a:ext cx="4032448" cy="62464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77599" y="658132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沙沙自助入住机的外观结构如图</a:t>
            </a:r>
            <a:endParaRPr lang="zh-CN" altLang="en-US" sz="1400" kern="100" dirty="0"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25975" y="2658155"/>
            <a:ext cx="2791632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用户可操作区域</a:t>
            </a:r>
            <a:endParaRPr lang="zh-CN" altLang="en-US" sz="2000" b="1" kern="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19567" y="2707111"/>
            <a:ext cx="1818537" cy="1818537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3799" y="5128493"/>
            <a:ext cx="765351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自助入住机的用户操作区域信息提示明确，用户在办理入住时，有相应的语音提示，用户也可根据语音提示和自助机的文字提示，快速进行操作。</a:t>
            </a:r>
            <a:endParaRPr lang="zh-CN" altLang="en-US" sz="1400" kern="100" dirty="0"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12245" y="3577542"/>
            <a:ext cx="1338828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身份证识别</a:t>
            </a:r>
            <a:endParaRPr lang="zh-CN" altLang="en-US" b="1" dirty="0"/>
          </a:p>
        </p:txBody>
      </p:sp>
      <p:sp>
        <p:nvSpPr>
          <p:cNvPr id="43" name="矩形 42"/>
          <p:cNvSpPr/>
          <p:nvPr/>
        </p:nvSpPr>
        <p:spPr>
          <a:xfrm>
            <a:off x="5059847" y="3577542"/>
            <a:ext cx="1569660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二维码扫描头</a:t>
            </a:r>
            <a:endParaRPr lang="zh-CN" altLang="en-US" b="1" dirty="0"/>
          </a:p>
        </p:txBody>
      </p:sp>
      <p:sp>
        <p:nvSpPr>
          <p:cNvPr id="44" name="矩形 43"/>
          <p:cNvSpPr/>
          <p:nvPr/>
        </p:nvSpPr>
        <p:spPr>
          <a:xfrm>
            <a:off x="3412245" y="4156316"/>
            <a:ext cx="1569660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打印凭条出口</a:t>
            </a:r>
            <a:endParaRPr lang="zh-CN" altLang="en-US" b="1" dirty="0"/>
          </a:p>
        </p:txBody>
      </p:sp>
      <p:sp>
        <p:nvSpPr>
          <p:cNvPr id="45" name="矩形 44"/>
          <p:cNvSpPr/>
          <p:nvPr/>
        </p:nvSpPr>
        <p:spPr>
          <a:xfrm>
            <a:off x="5521511" y="4156316"/>
            <a:ext cx="1107996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房卡出口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</p:sld>
</file>

<file path=ppt/theme/theme1.xml><?xml version="1.0" encoding="utf-8"?>
<a:theme xmlns:a="http://schemas.openxmlformats.org/drawingml/2006/main" name="1_自定义设计方案">
  <a:themeElements>
    <a:clrScheme name="自定义 4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3A3838"/>
      </a:accent2>
      <a:accent3>
        <a:srgbClr val="C00000"/>
      </a:accent3>
      <a:accent4>
        <a:srgbClr val="0B0B0B"/>
      </a:accent4>
      <a:accent5>
        <a:srgbClr val="C00000"/>
      </a:accent5>
      <a:accent6>
        <a:srgbClr val="3A3838"/>
      </a:accent6>
      <a:hlink>
        <a:srgbClr val="C00000"/>
      </a:hlink>
      <a:folHlink>
        <a:srgbClr val="3A3838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1734</Words>
  <Application>WPS 演示</Application>
  <PresentationFormat>自定义</PresentationFormat>
  <Paragraphs>312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Impact</vt:lpstr>
      <vt:lpstr>Mongolian Baiti</vt:lpstr>
      <vt:lpstr>微软雅黑</vt:lpstr>
      <vt:lpstr>Franklin Gothic Medium</vt:lpstr>
      <vt:lpstr>Times New Roman</vt:lpstr>
      <vt:lpstr>思源黑体 CN ExtraLight</vt:lpstr>
      <vt:lpstr>Arial Unicode MS</vt:lpstr>
      <vt:lpstr>Calibri Light</vt:lpstr>
      <vt:lpstr>华文楷体</vt:lpstr>
      <vt:lpstr>黑体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499</dc:title>
  <dc:creator/>
  <cp:lastModifiedBy>EDZ</cp:lastModifiedBy>
  <cp:revision>2</cp:revision>
  <dcterms:created xsi:type="dcterms:W3CDTF">2016-10-17T14:00:00Z</dcterms:created>
  <dcterms:modified xsi:type="dcterms:W3CDTF">2018-04-03T08:26:38Z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